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383" r:id="rId2"/>
    <p:sldId id="459" r:id="rId3"/>
    <p:sldId id="395" r:id="rId4"/>
    <p:sldId id="394" r:id="rId5"/>
    <p:sldId id="393" r:id="rId6"/>
    <p:sldId id="384" r:id="rId7"/>
    <p:sldId id="460" r:id="rId8"/>
    <p:sldId id="403" r:id="rId9"/>
    <p:sldId id="405" r:id="rId10"/>
    <p:sldId id="406" r:id="rId11"/>
    <p:sldId id="400" r:id="rId12"/>
    <p:sldId id="396" r:id="rId13"/>
    <p:sldId id="397" r:id="rId14"/>
    <p:sldId id="461" r:id="rId15"/>
    <p:sldId id="462" r:id="rId16"/>
    <p:sldId id="409" r:id="rId17"/>
    <p:sldId id="385" r:id="rId18"/>
    <p:sldId id="401" r:id="rId19"/>
    <p:sldId id="387" r:id="rId20"/>
    <p:sldId id="408" r:id="rId21"/>
    <p:sldId id="399" r:id="rId22"/>
    <p:sldId id="407" r:id="rId23"/>
    <p:sldId id="386" r:id="rId24"/>
    <p:sldId id="398" r:id="rId25"/>
    <p:sldId id="391" r:id="rId26"/>
    <p:sldId id="390" r:id="rId27"/>
    <p:sldId id="392" r:id="rId28"/>
    <p:sldId id="402" r:id="rId29"/>
  </p:sldIdLst>
  <p:sldSz cx="12801600" cy="9601200" type="A3"/>
  <p:notesSz cx="10234613" cy="14663738"/>
  <p:defaultTextStyle>
    <a:defPPr>
      <a:defRPr lang="de-DE"/>
    </a:defPPr>
    <a:lvl1pPr marL="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865" userDrawn="1">
          <p15:clr>
            <a:srgbClr val="A4A3A4"/>
          </p15:clr>
        </p15:guide>
        <p15:guide id="4" orient="horz" pos="12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4619" userDrawn="1">
          <p15:clr>
            <a:srgbClr val="A4A3A4"/>
          </p15:clr>
        </p15:guide>
        <p15:guide id="2" pos="322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C9C"/>
    <a:srgbClr val="00457F"/>
    <a:srgbClr val="78D900"/>
    <a:srgbClr val="4E8F00"/>
    <a:srgbClr val="283572"/>
    <a:srgbClr val="005082"/>
    <a:srgbClr val="024C88"/>
    <a:srgbClr val="004F86"/>
    <a:srgbClr val="6D0000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71" autoAdjust="0"/>
    <p:restoredTop sz="96296"/>
  </p:normalViewPr>
  <p:slideViewPr>
    <p:cSldViewPr snapToGrid="0" snapToObjects="1">
      <p:cViewPr varScale="1">
        <p:scale>
          <a:sx n="111" d="100"/>
          <a:sy n="111" d="100"/>
        </p:scale>
        <p:origin x="1352" y="216"/>
      </p:cViewPr>
      <p:guideLst>
        <p:guide pos="7865"/>
        <p:guide orient="horz" pos="127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70" d="100"/>
        <a:sy n="170" d="100"/>
      </p:scale>
      <p:origin x="0" y="0"/>
    </p:cViewPr>
  </p:notesTextViewPr>
  <p:sorterViewPr>
    <p:cViewPr>
      <p:scale>
        <a:sx n="92" d="100"/>
        <a:sy n="92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-1632" y="882"/>
      </p:cViewPr>
      <p:guideLst>
        <p:guide orient="horz" pos="4619"/>
        <p:guide pos="32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53496" y="519343"/>
            <a:ext cx="9708194" cy="728095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253497" y="824837"/>
            <a:ext cx="1349926" cy="422600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7F97E59-91B5-4A6A-BDF9-57AB2B9A2806}" type="datetimeFigureOut">
              <a:rPr lang="de-DE" smtClean="0"/>
              <a:t>17.02.21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53497" y="13928006"/>
            <a:ext cx="888658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r>
              <a:rPr lang="de-DE"/>
              <a:t>Institut EMK  |  FG Mikrotechnik + Elektromechanische Systeme  |  **Vorname Name**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9140081" y="13928006"/>
            <a:ext cx="69652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96E5A285-BE45-47F0-8590-D9310884C6FC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6" descr="tud_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6750" y="577897"/>
            <a:ext cx="1385938" cy="669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84295" y="287675"/>
            <a:ext cx="9668393" cy="231666"/>
          </a:xfrm>
          <a:prstGeom prst="rect">
            <a:avLst/>
          </a:prstGeom>
          <a:solidFill>
            <a:srgbClr val="004E8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42235" tIns="71117" rIns="142235" bIns="71117" anchor="ctr"/>
          <a:lstStyle/>
          <a:p>
            <a:endParaRPr lang="de-DE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284295" y="577895"/>
            <a:ext cx="9668393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281930" y="124743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281930" y="1392800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58610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0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50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797248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AC824AE-FCB7-45E4-9E30-440BA1D0EB46}" type="datetimeFigureOut">
              <a:rPr lang="de-DE" smtClean="0"/>
              <a:t>17.02.21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52563" y="1100138"/>
            <a:ext cx="7329487" cy="5497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42235" tIns="71117" rIns="142235" bIns="71117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023462" y="6965275"/>
            <a:ext cx="8187690" cy="6598682"/>
          </a:xfrm>
          <a:prstGeom prst="rect">
            <a:avLst/>
          </a:prstGeom>
        </p:spPr>
        <p:txBody>
          <a:bodyPr vert="horz" lIns="142235" tIns="71117" rIns="142235" bIns="71117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797248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F67FF89E-6E98-44FE-9350-B39EE48E6D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2076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4983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ICONS !!!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8284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MD not linear ..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7107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MD </a:t>
            </a:r>
            <a:r>
              <a:rPr lang="de-DE" dirty="0" err="1"/>
              <a:t>no</a:t>
            </a:r>
            <a:r>
              <a:rPr lang="de-DE" dirty="0"/>
              <a:t> linear </a:t>
            </a:r>
            <a:r>
              <a:rPr lang="de-DE" dirty="0" err="1"/>
              <a:t>measure</a:t>
            </a:r>
            <a:r>
              <a:rPr lang="de-DE" dirty="0"/>
              <a:t> – </a:t>
            </a:r>
            <a:r>
              <a:rPr lang="de-DE" dirty="0" err="1"/>
              <a:t>see</a:t>
            </a:r>
            <a:r>
              <a:rPr lang="de-DE" dirty="0"/>
              <a:t> 0.4 </a:t>
            </a:r>
            <a:r>
              <a:rPr lang="de-DE" dirty="0" err="1"/>
              <a:t>to</a:t>
            </a:r>
            <a:r>
              <a:rPr lang="de-DE" dirty="0"/>
              <a:t> 0.6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1368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053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Felix Kasten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2656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de-DE" dirty="0"/>
              <a:t>Low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events</a:t>
            </a:r>
            <a:r>
              <a:rPr lang="de-DE" dirty="0"/>
              <a:t> – </a:t>
            </a:r>
            <a:r>
              <a:rPr lang="de-DE" dirty="0" err="1"/>
              <a:t>modelling</a:t>
            </a:r>
            <a:r>
              <a:rPr lang="de-DE" dirty="0"/>
              <a:t> </a:t>
            </a:r>
            <a:r>
              <a:rPr lang="de-DE" dirty="0" err="1"/>
              <a:t>eye</a:t>
            </a:r>
            <a:r>
              <a:rPr lang="de-DE" dirty="0"/>
              <a:t> Blink </a:t>
            </a:r>
            <a:r>
              <a:rPr lang="de-DE" dirty="0" err="1"/>
              <a:t>artifacts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1-3Hz</a:t>
            </a:r>
          </a:p>
          <a:p>
            <a:pPr marL="342900" indent="-342900">
              <a:buAutoNum type="arabicPeriod"/>
            </a:pPr>
            <a:r>
              <a:rPr lang="de-DE" dirty="0"/>
              <a:t>Transient high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events</a:t>
            </a:r>
            <a:r>
              <a:rPr lang="de-DE" dirty="0"/>
              <a:t> 20-60Hzmodelling </a:t>
            </a:r>
            <a:r>
              <a:rPr lang="de-DE" dirty="0" err="1"/>
              <a:t>muscle</a:t>
            </a:r>
            <a:r>
              <a:rPr lang="de-DE" dirty="0"/>
              <a:t> </a:t>
            </a:r>
            <a:r>
              <a:rPr lang="de-DE" dirty="0" err="1"/>
              <a:t>artifacts</a:t>
            </a:r>
            <a:endParaRPr lang="de-DE" dirty="0"/>
          </a:p>
          <a:p>
            <a:pPr marL="342900" indent="-342900">
              <a:buAutoNum type="arabicPeriod"/>
            </a:pPr>
            <a:r>
              <a:rPr lang="de-DE" dirty="0"/>
              <a:t>Signal </a:t>
            </a:r>
            <a:r>
              <a:rPr lang="de-DE" dirty="0" err="1"/>
              <a:t>discontinuities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electrical</a:t>
            </a:r>
            <a:r>
              <a:rPr lang="de-DE" dirty="0"/>
              <a:t> </a:t>
            </a:r>
            <a:r>
              <a:rPr lang="de-DE" dirty="0" err="1"/>
              <a:t>artifacts</a:t>
            </a:r>
            <a:endParaRPr lang="de-DE" dirty="0"/>
          </a:p>
          <a:p>
            <a:pPr marL="342900" indent="-342900">
              <a:buAutoNum type="arabicPeriod"/>
            </a:pPr>
            <a:r>
              <a:rPr lang="de-DE" dirty="0"/>
              <a:t>Linear </a:t>
            </a:r>
            <a:r>
              <a:rPr lang="de-DE" dirty="0" err="1"/>
              <a:t>trends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eletrical</a:t>
            </a:r>
            <a:r>
              <a:rPr lang="de-DE" dirty="0"/>
              <a:t> </a:t>
            </a:r>
            <a:r>
              <a:rPr lang="de-DE" dirty="0" err="1"/>
              <a:t>artifacts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387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Show </a:t>
            </a:r>
            <a:r>
              <a:rPr lang="de-DE" dirty="0" err="1"/>
              <a:t>reconstructed</a:t>
            </a:r>
            <a:r>
              <a:rPr lang="de-DE" dirty="0"/>
              <a:t> </a:t>
            </a:r>
            <a:r>
              <a:rPr lang="de-DE" dirty="0" err="1"/>
              <a:t>artifacts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4141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ICONS !!!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6723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ChangeArrowheads="1"/>
          </p:cNvSpPr>
          <p:nvPr userDrawn="1"/>
        </p:nvSpPr>
        <p:spPr bwMode="auto">
          <a:xfrm>
            <a:off x="351156" y="515620"/>
            <a:ext cx="12099290" cy="2924810"/>
          </a:xfrm>
          <a:prstGeom prst="rect">
            <a:avLst/>
          </a:prstGeom>
          <a:solidFill>
            <a:srgbClr val="005C9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de-DE" sz="3528"/>
          </a:p>
        </p:txBody>
      </p:sp>
      <p:sp>
        <p:nvSpPr>
          <p:cNvPr id="18" name="Rectangle 8"/>
          <p:cNvSpPr>
            <a:spLocks noChangeArrowheads="1"/>
          </p:cNvSpPr>
          <p:nvPr userDrawn="1"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3175">
                <a:solidFill>
                  <a:srgbClr val="B5B5B5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sz="3528"/>
          </a:p>
        </p:txBody>
      </p:sp>
      <p:pic>
        <p:nvPicPr>
          <p:cNvPr id="19" name="Picture 9" descr="tud_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9986529" y="920116"/>
            <a:ext cx="2622550" cy="1109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351156" y="50450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000" y="2031120"/>
            <a:ext cx="9429840" cy="13204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6" name="Titel 25"/>
          <p:cNvSpPr>
            <a:spLocks noGrp="1"/>
          </p:cNvSpPr>
          <p:nvPr>
            <p:ph type="title"/>
          </p:nvPr>
        </p:nvSpPr>
        <p:spPr>
          <a:xfrm>
            <a:off x="504000" y="967680"/>
            <a:ext cx="9429840" cy="811440"/>
          </a:xfrm>
        </p:spPr>
        <p:txBody>
          <a:bodyPr lIns="0" tIns="0" rIns="0" bIns="0" anchor="t" anchorCtr="0"/>
          <a:lstStyle>
            <a:lvl1pPr>
              <a:defRPr sz="392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0" hasCustomPrompt="1"/>
          </p:nvPr>
        </p:nvSpPr>
        <p:spPr>
          <a:xfrm>
            <a:off x="351156" y="3440432"/>
            <a:ext cx="12099290" cy="4787507"/>
          </a:xfrm>
          <a:noFill/>
        </p:spPr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/>
              <a:t>Titelbild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80A2D38-4FDA-7B41-8BD5-EE50EBF55E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613" y="2242571"/>
            <a:ext cx="1415611" cy="104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1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0" hasCustomPrompt="1"/>
          </p:nvPr>
        </p:nvSpPr>
        <p:spPr>
          <a:xfrm>
            <a:off x="504000" y="2242800"/>
            <a:ext cx="11793600" cy="6587280"/>
          </a:xfrm>
        </p:spPr>
        <p:txBody>
          <a:bodyPr/>
          <a:lstStyle>
            <a:lvl1pPr marL="457200" indent="-457200">
              <a:buClr>
                <a:schemeClr val="tx2"/>
              </a:buClr>
              <a:buFont typeface="Systemschrift Normal"/>
              <a:buChar char="►"/>
              <a:defRPr/>
            </a:lvl1pPr>
            <a:lvl2pPr marL="506730" indent="-253365">
              <a:buClr>
                <a:schemeClr val="tx2"/>
              </a:buClr>
              <a:buFont typeface="Systemschrift Normal"/>
              <a:buChar char="►"/>
              <a:defRPr/>
            </a:lvl2pPr>
            <a:lvl3pPr marL="760095" indent="-253365">
              <a:buClr>
                <a:schemeClr val="tx2"/>
              </a:buClr>
              <a:buFont typeface="Systemschrift Normal"/>
              <a:buChar char="►"/>
              <a:defRPr/>
            </a:lvl3pPr>
            <a:lvl4pPr marL="1000125" indent="-253365">
              <a:buClr>
                <a:schemeClr val="tx2"/>
              </a:buClr>
              <a:buFont typeface="Systemschrift Normal"/>
              <a:buChar char="►"/>
              <a:defRPr/>
            </a:lvl4pPr>
            <a:lvl5pPr marL="1253490" indent="-253365">
              <a:buClr>
                <a:schemeClr val="tx2"/>
              </a:buClr>
              <a:buFont typeface="Systemschrift Normal"/>
              <a:buChar char="►"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67408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11238" y="4069399"/>
            <a:ext cx="10881360" cy="210026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103064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04000" y="2240280"/>
            <a:ext cx="5790120" cy="6587490"/>
          </a:xfrm>
          <a:prstGeom prst="rect">
            <a:avLst/>
          </a:prstGeom>
        </p:spPr>
        <p:txBody>
          <a:bodyPr/>
          <a:lstStyle>
            <a:lvl1pPr marL="25336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/>
            </a:lvl1pPr>
            <a:lvl2pPr marL="50673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520"/>
            </a:lvl2pPr>
            <a:lvl3pPr marL="76009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520"/>
            </a:lvl3pPr>
            <a:lvl4pPr marL="1000125" marR="0" indent="-240030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40"/>
            </a:lvl4pPr>
            <a:lvl5pPr marL="125349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40"/>
            </a:lvl5pPr>
            <a:lvl6pPr marL="1506855" indent="-253365">
              <a:buFont typeface="Wingdings" pitchFamily="2" charset="2"/>
              <a:buChar char="§"/>
              <a:defRPr sz="2240" baseline="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kumimoji="0" lang="de-DE" sz="224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07480" y="2240280"/>
            <a:ext cx="5791835" cy="6587490"/>
          </a:xfrm>
          <a:prstGeom prst="rect">
            <a:avLst/>
          </a:prstGeom>
        </p:spPr>
        <p:txBody>
          <a:bodyPr/>
          <a:lstStyle>
            <a:lvl1pPr marL="253365" indent="-253365">
              <a:buFont typeface="Wingdings" pitchFamily="2" charset="2"/>
              <a:buChar char="§"/>
              <a:defRPr sz="2800"/>
            </a:lvl1pPr>
            <a:lvl2pPr marL="506730" indent="-253365">
              <a:buFont typeface="Wingdings" pitchFamily="2" charset="2"/>
              <a:buChar char="§"/>
              <a:defRPr sz="2520"/>
            </a:lvl2pPr>
            <a:lvl3pPr marL="760095" indent="-253365">
              <a:buFont typeface="Wingdings" pitchFamily="2" charset="2"/>
              <a:buChar char="§"/>
              <a:defRPr sz="2520"/>
            </a:lvl3pPr>
            <a:lvl4pPr marL="1000125" indent="-240030">
              <a:buFont typeface="Wingdings" pitchFamily="2" charset="2"/>
              <a:buChar char="§"/>
              <a:defRPr sz="2240"/>
            </a:lvl4pPr>
            <a:lvl5pPr marL="1253490" indent="-253365">
              <a:buFont typeface="Wingdings" pitchFamily="2" charset="2"/>
              <a:buChar char="§"/>
              <a:defRPr sz="2240"/>
            </a:lvl5pPr>
            <a:lvl6pPr marL="1253490" indent="0" defTabSz="1506855">
              <a:buFont typeface="Wingdings" pitchFamily="2" charset="2"/>
              <a:buNone/>
              <a:defRPr sz="224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837453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4001" y="2242800"/>
            <a:ext cx="5792343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2287" y="3044826"/>
            <a:ext cx="5794058" cy="578294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03036" y="2242800"/>
            <a:ext cx="5796280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03036" y="3044825"/>
            <a:ext cx="5796280" cy="578294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660839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226640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005071" y="2242801"/>
            <a:ext cx="7156450" cy="6567488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3080"/>
            </a:lvl2pPr>
            <a:lvl3pPr>
              <a:defRPr sz="2800"/>
            </a:lvl3pPr>
            <a:lvl4pPr>
              <a:defRPr sz="2520"/>
            </a:lvl4pPr>
            <a:lvl5pPr>
              <a:defRPr sz="252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0082" y="2242801"/>
            <a:ext cx="4211638" cy="65674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529125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509203" y="2079856"/>
            <a:ext cx="7680960" cy="5621108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509203" y="7700965"/>
            <a:ext cx="7680960" cy="11268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628926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02286" y="2240280"/>
            <a:ext cx="11797030" cy="6587490"/>
          </a:xfrm>
          <a:prstGeom prst="rect">
            <a:avLst/>
          </a:prstGeom>
        </p:spPr>
        <p:txBody>
          <a:bodyPr vert="eaVert"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930373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504000" y="685440"/>
            <a:ext cx="9626400" cy="11743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504000" y="2240279"/>
            <a:ext cx="11795315" cy="658749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351156" y="515622"/>
            <a:ext cx="12099290" cy="1513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E9503E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353379" y="9152351"/>
            <a:ext cx="12097067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de-DE" sz="3528"/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>
            <a:off x="351156" y="2029143"/>
            <a:ext cx="12097068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de-DE" sz="3528"/>
          </a:p>
        </p:txBody>
      </p:sp>
      <p:sp>
        <p:nvSpPr>
          <p:cNvPr id="19" name="Rectangle 8"/>
          <p:cNvSpPr>
            <a:spLocks noChangeArrowheads="1"/>
          </p:cNvSpPr>
          <p:nvPr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3175">
                <a:solidFill>
                  <a:srgbClr val="B5B5B5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sz="3528"/>
          </a:p>
        </p:txBody>
      </p:sp>
      <p:pic>
        <p:nvPicPr>
          <p:cNvPr id="20" name="Picture 9" descr="tud_logo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10034589" y="717870"/>
            <a:ext cx="2622550" cy="1109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16"/>
          <p:cNvSpPr>
            <a:spLocks noChangeArrowheads="1"/>
          </p:cNvSpPr>
          <p:nvPr/>
        </p:nvSpPr>
        <p:spPr bwMode="auto">
          <a:xfrm>
            <a:off x="351156" y="51339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26" name="Textfeld 25"/>
          <p:cNvSpPr txBox="1"/>
          <p:nvPr/>
        </p:nvSpPr>
        <p:spPr>
          <a:xfrm>
            <a:off x="351156" y="9276878"/>
            <a:ext cx="10240752" cy="2000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300" dirty="0"/>
              <a:t> </a:t>
            </a:r>
            <a:fld id="{9D3E33FD-4154-9D47-861F-1BEC57372B22}" type="datetime1">
              <a:rPr lang="de-DE" sz="1300" smtClean="0"/>
              <a:t>17.02.21</a:t>
            </a:fld>
            <a:r>
              <a:rPr lang="de-DE" sz="1300" dirty="0"/>
              <a:t> |  Technische</a:t>
            </a:r>
            <a:r>
              <a:rPr lang="de-DE" sz="1300" baseline="0" dirty="0"/>
              <a:t> Universität Darmstadt  </a:t>
            </a:r>
            <a:r>
              <a:rPr lang="de-DE" sz="1300" dirty="0"/>
              <a:t>| Signal Processing Group | </a:t>
            </a:r>
            <a:r>
              <a:rPr lang="de-DE" sz="1300" baseline="0" dirty="0"/>
              <a:t> Felix Wirth, Korbinian Kunst, Christian </a:t>
            </a:r>
            <a:r>
              <a:rPr lang="de-DE" sz="1300" baseline="0" dirty="0" err="1"/>
              <a:t>Endl</a:t>
            </a:r>
            <a:r>
              <a:rPr lang="de-DE" sz="1300" baseline="0" dirty="0"/>
              <a:t>, </a:t>
            </a:r>
            <a:r>
              <a:rPr lang="de-DE" sz="1300" baseline="0" dirty="0" err="1"/>
              <a:t>Taulant</a:t>
            </a:r>
            <a:r>
              <a:rPr lang="de-DE" sz="1300" baseline="0" dirty="0"/>
              <a:t> Koka</a:t>
            </a:r>
            <a:r>
              <a:rPr lang="de-DE" sz="1300" dirty="0"/>
              <a:t> | </a:t>
            </a:r>
            <a:r>
              <a:rPr lang="de-DE" sz="1300" baseline="0" dirty="0"/>
              <a:t> </a:t>
            </a:r>
            <a:fld id="{CE5842BD-12F4-474B-80C9-9F976E220733}" type="slidenum">
              <a:rPr lang="de-DE" sz="1300" baseline="0" smtClean="0"/>
              <a:t>‹Nr.›</a:t>
            </a:fld>
            <a:endParaRPr lang="de-DE" sz="13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EAAB4FE-745A-9148-B0B4-ED5A2E56572B}"/>
              </a:ext>
            </a:extLst>
          </p:cNvPr>
          <p:cNvSpPr txBox="1"/>
          <p:nvPr userDrawn="1"/>
        </p:nvSpPr>
        <p:spPr>
          <a:xfrm>
            <a:off x="11724386" y="9152350"/>
            <a:ext cx="848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0" dirty="0">
                <a:solidFill>
                  <a:schemeClr val="tx2"/>
                </a:solidFill>
              </a:rPr>
              <a:t>SPG</a:t>
            </a:r>
          </a:p>
        </p:txBody>
      </p:sp>
    </p:spTree>
    <p:extLst>
      <p:ext uri="{BB962C8B-B14F-4D97-AF65-F5344CB8AC3E}">
        <p14:creationId xmlns:p14="http://schemas.microsoft.com/office/powerpoint/2010/main" val="2288498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</p:sldLayoutIdLst>
  <p:hf sldNum="0" hdr="0" ftr="0"/>
  <p:txStyles>
    <p:titleStyle>
      <a:lvl1pPr algn="l" defTabSz="1280160" rtl="0" eaLnBrk="1" latinLnBrk="0" hangingPunct="1">
        <a:spcBef>
          <a:spcPct val="0"/>
        </a:spcBef>
        <a:buNone/>
        <a:defRPr sz="336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336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06730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76009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4pPr>
      <a:lvl5pPr marL="1253490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6.jpe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11" Type="http://schemas.openxmlformats.org/officeDocument/2006/relationships/image" Target="../media/image50.png"/><Relationship Id="rId5" Type="http://schemas.openxmlformats.org/officeDocument/2006/relationships/image" Target="../media/image48.png"/><Relationship Id="rId10" Type="http://schemas.openxmlformats.org/officeDocument/2006/relationships/image" Target="../media/image49.png"/><Relationship Id="rId4" Type="http://schemas.openxmlformats.org/officeDocument/2006/relationships/image" Target="../media/image37.jpeg"/><Relationship Id="rId9" Type="http://schemas.openxmlformats.org/officeDocument/2006/relationships/image" Target="../media/image4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7" Type="http://schemas.openxmlformats.org/officeDocument/2006/relationships/image" Target="../media/image5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36.jpe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5.png"/><Relationship Id="rId4" Type="http://schemas.openxmlformats.org/officeDocument/2006/relationships/image" Target="../media/image37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36.jpe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3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mne.tools/dev/overview/datasets_index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png"/><Relationship Id="rId4" Type="http://schemas.openxmlformats.org/officeDocument/2006/relationships/image" Target="../media/image6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7" Type="http://schemas.openxmlformats.org/officeDocument/2006/relationships/image" Target="../media/image59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68.png"/><Relationship Id="rId4" Type="http://schemas.openxmlformats.org/officeDocument/2006/relationships/image" Target="../media/image5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png"/><Relationship Id="rId4" Type="http://schemas.openxmlformats.org/officeDocument/2006/relationships/image" Target="../media/image65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13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openxmlformats.org/officeDocument/2006/relationships/image" Target="../media/image37.jpeg"/><Relationship Id="rId7" Type="http://schemas.openxmlformats.org/officeDocument/2006/relationships/image" Target="../media/image80.png"/><Relationship Id="rId12" Type="http://schemas.openxmlformats.org/officeDocument/2006/relationships/image" Target="../media/image39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11" Type="http://schemas.openxmlformats.org/officeDocument/2006/relationships/image" Target="../media/image84.png"/><Relationship Id="rId5" Type="http://schemas.openxmlformats.org/officeDocument/2006/relationships/image" Target="../media/image78.png"/><Relationship Id="rId10" Type="http://schemas.openxmlformats.org/officeDocument/2006/relationships/image" Target="../media/image83.png"/><Relationship Id="rId4" Type="http://schemas.openxmlformats.org/officeDocument/2006/relationships/image" Target="../media/image77.png"/><Relationship Id="rId9" Type="http://schemas.openxmlformats.org/officeDocument/2006/relationships/image" Target="../media/image8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jpe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png"/><Relationship Id="rId4" Type="http://schemas.openxmlformats.org/officeDocument/2006/relationships/image" Target="../media/image37.jpeg"/><Relationship Id="rId9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7.jpeg"/><Relationship Id="rId7" Type="http://schemas.openxmlformats.org/officeDocument/2006/relationships/image" Target="../media/image42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10" Type="http://schemas.openxmlformats.org/officeDocument/2006/relationships/image" Target="../media/image47.png"/><Relationship Id="rId4" Type="http://schemas.openxmlformats.org/officeDocument/2006/relationships/image" Target="../media/image45.png"/><Relationship Id="rId9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2EE8003D-C736-C24C-A72F-3236B7B34B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36189B7-E391-734F-A4D3-75531BDBD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030CB36-0228-4C4C-95B6-DE2CB34D160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893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Interpreting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Minimum </a:t>
            </a:r>
            <a:r>
              <a:rPr lang="de-DE" sz="2400" dirty="0" err="1"/>
              <a:t>Distance</a:t>
            </a:r>
            <a:endParaRPr lang="de-DE" sz="24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/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20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2000" i="0" smtClean="0">
                          <a:latin typeface="Cambria Math" panose="02040503050406030204" pitchFamily="18" charset="0"/>
                        </a:rPr>
                        <m:t>=0.6</m:t>
                      </m:r>
                    </m:oMath>
                  </m:oMathPara>
                </a14:m>
                <a:endParaRPr lang="en-AU" sz="2000"/>
              </a:p>
            </p:txBody>
          </p:sp>
        </mc:Choice>
        <mc:Fallback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Grafik 18">
            <a:extLst>
              <a:ext uri="{FF2B5EF4-FFF2-40B4-BE49-F238E27FC236}">
                <a16:creationId xmlns:a16="http://schemas.microsoft.com/office/drawing/2014/main" id="{E49C0763-7F27-E942-A17F-4AAEEB752C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8648" y="2405312"/>
            <a:ext cx="2483727" cy="4502248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8C99F80-5D84-A540-9543-3FE8260519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405" y="2405312"/>
            <a:ext cx="2722117" cy="450224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/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en-AU" sz="2540" b="1" i="1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blipFill>
                <a:blip r:embed="rId8"/>
                <a:stretch>
                  <a:fillRect t="-3125" r="-5747" b="-3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/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1" smtClean="0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AU" sz="2540" b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AU" sz="2540" b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540" b="1" i="0" smtClean="0">
                                  <a:latin typeface="Cambria Math" panose="02040503050406030204" pitchFamily="18" charset="0"/>
                                </a:rPr>
                                <m:t>𝐖</m:t>
                              </m:r>
                            </m:e>
                          </m:acc>
                        </m:e>
                        <m:sup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blipFill>
                <a:blip r:embed="rId9"/>
                <a:stretch>
                  <a:fillRect t="-18182" r="-4425" b="-3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hteck 3">
            <a:extLst>
              <a:ext uri="{FF2B5EF4-FFF2-40B4-BE49-F238E27FC236}">
                <a16:creationId xmlns:a16="http://schemas.microsoft.com/office/drawing/2014/main" id="{7BB681C3-C422-1E46-9381-AD7989D9F6A4}"/>
              </a:ext>
            </a:extLst>
          </p:cNvPr>
          <p:cNvSpPr/>
          <p:nvPr/>
        </p:nvSpPr>
        <p:spPr>
          <a:xfrm>
            <a:off x="685800" y="3314700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B2EB5F7-E300-9F46-AF02-97FF117BE157}"/>
              </a:ext>
            </a:extLst>
          </p:cNvPr>
          <p:cNvSpPr/>
          <p:nvPr/>
        </p:nvSpPr>
        <p:spPr>
          <a:xfrm>
            <a:off x="738984" y="4514851"/>
            <a:ext cx="2971800" cy="228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47437D3-F2AD-724B-B702-0DDF226B9ECA}"/>
              </a:ext>
            </a:extLst>
          </p:cNvPr>
          <p:cNvSpPr/>
          <p:nvPr/>
        </p:nvSpPr>
        <p:spPr>
          <a:xfrm>
            <a:off x="786405" y="5689773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4D26381-23D9-9943-9CC5-1F0520B0F313}"/>
              </a:ext>
            </a:extLst>
          </p:cNvPr>
          <p:cNvSpPr/>
          <p:nvPr/>
        </p:nvSpPr>
        <p:spPr>
          <a:xfrm>
            <a:off x="4914900" y="338565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10D537F0-B3A9-E64C-A99F-2610904C13DD}"/>
              </a:ext>
            </a:extLst>
          </p:cNvPr>
          <p:cNvSpPr/>
          <p:nvPr/>
        </p:nvSpPr>
        <p:spPr>
          <a:xfrm>
            <a:off x="9129876" y="3326192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4D17A703-2CAF-334F-B82E-DF98BE5B42B3}"/>
              </a:ext>
            </a:extLst>
          </p:cNvPr>
          <p:cNvSpPr/>
          <p:nvPr/>
        </p:nvSpPr>
        <p:spPr>
          <a:xfrm>
            <a:off x="4936248" y="218837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D134B76-2847-3D43-B017-8A87CF0251C7}"/>
              </a:ext>
            </a:extLst>
          </p:cNvPr>
          <p:cNvSpPr/>
          <p:nvPr/>
        </p:nvSpPr>
        <p:spPr>
          <a:xfrm>
            <a:off x="4844611" y="453337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38E6BA0E-CF16-D344-AE8B-ACEA2F01B0C9}"/>
              </a:ext>
            </a:extLst>
          </p:cNvPr>
          <p:cNvSpPr/>
          <p:nvPr/>
        </p:nvSpPr>
        <p:spPr>
          <a:xfrm>
            <a:off x="5088648" y="568993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C86CFD1-4F62-6E42-9C8B-6FF923BD95B9}"/>
              </a:ext>
            </a:extLst>
          </p:cNvPr>
          <p:cNvSpPr/>
          <p:nvPr/>
        </p:nvSpPr>
        <p:spPr>
          <a:xfrm>
            <a:off x="591166" y="682441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8385C0D1-A7E7-F640-A735-88C7269A62AC}"/>
              </a:ext>
            </a:extLst>
          </p:cNvPr>
          <p:cNvSpPr/>
          <p:nvPr/>
        </p:nvSpPr>
        <p:spPr>
          <a:xfrm>
            <a:off x="8858013" y="562081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31EA12A8-65CF-C54C-8FC9-DE3F970DBCE5}"/>
              </a:ext>
            </a:extLst>
          </p:cNvPr>
          <p:cNvSpPr/>
          <p:nvPr/>
        </p:nvSpPr>
        <p:spPr>
          <a:xfrm>
            <a:off x="9129876" y="448741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/>
              <p:nvPr/>
            </p:nvSpPr>
            <p:spPr>
              <a:xfrm>
                <a:off x="786405" y="7643029"/>
                <a:ext cx="654730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b="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=0.2</m:t>
                    </m:r>
                  </m:oMath>
                </a14:m>
                <a:r>
                  <a:rPr lang="en-AU" sz="1800" dirty="0"/>
                  <a:t> : Good results, small spikes, some sign changes</a:t>
                </a:r>
              </a:p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i="0" smtClean="0">
                        <a:latin typeface="Cambria Math" panose="02040503050406030204" pitchFamily="18" charset="0"/>
                      </a:rPr>
                      <m:t>=0.4 </m:t>
                    </m:r>
                  </m:oMath>
                </a14:m>
                <a:r>
                  <a:rPr lang="en-AU" sz="1800" dirty="0"/>
                  <a:t>: signals are recognizable, bigger spikes</a:t>
                </a:r>
              </a:p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i="0" smtClean="0">
                        <a:latin typeface="Cambria Math" panose="02040503050406030204" pitchFamily="18" charset="0"/>
                      </a:rPr>
                      <m:t>=0.6 </m:t>
                    </m:r>
                  </m:oMath>
                </a14:m>
                <a:r>
                  <a:rPr lang="en-AU" sz="1800" dirty="0"/>
                  <a:t>: not all signal reconstructed, bigger spikes</a:t>
                </a:r>
              </a:p>
            </p:txBody>
          </p:sp>
        </mc:Choice>
        <mc:Fallback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405" y="7643029"/>
                <a:ext cx="6547305" cy="923330"/>
              </a:xfrm>
              <a:prstGeom prst="rect">
                <a:avLst/>
              </a:prstGeom>
              <a:blipFill>
                <a:blip r:embed="rId10"/>
                <a:stretch>
                  <a:fillRect l="-387" t="-2703" b="-94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Rechteck 36">
            <a:extLst>
              <a:ext uri="{FF2B5EF4-FFF2-40B4-BE49-F238E27FC236}">
                <a16:creationId xmlns:a16="http://schemas.microsoft.com/office/drawing/2014/main" id="{D9B6356B-A23B-794E-981E-FB5A21DCD5B0}"/>
              </a:ext>
            </a:extLst>
          </p:cNvPr>
          <p:cNvSpPr/>
          <p:nvPr/>
        </p:nvSpPr>
        <p:spPr>
          <a:xfrm>
            <a:off x="9144000" y="3210040"/>
            <a:ext cx="3110076" cy="284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72FA049-65A6-684F-8ECE-18283ACBB1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66625" y="2379376"/>
            <a:ext cx="2648423" cy="4473251"/>
          </a:xfrm>
          <a:prstGeom prst="rect">
            <a:avLst/>
          </a:prstGeom>
        </p:spPr>
      </p:pic>
      <p:sp>
        <p:nvSpPr>
          <p:cNvPr id="41" name="Rechteck 40">
            <a:extLst>
              <a:ext uri="{FF2B5EF4-FFF2-40B4-BE49-F238E27FC236}">
                <a16:creationId xmlns:a16="http://schemas.microsoft.com/office/drawing/2014/main" id="{A5561D64-4AF6-C348-BDAA-C39A63DE3FD8}"/>
              </a:ext>
            </a:extLst>
          </p:cNvPr>
          <p:cNvSpPr/>
          <p:nvPr/>
        </p:nvSpPr>
        <p:spPr>
          <a:xfrm>
            <a:off x="9127663" y="566702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4A33DA1F-51B0-944C-B322-C9F864D0E0E4}"/>
              </a:ext>
            </a:extLst>
          </p:cNvPr>
          <p:cNvSpPr/>
          <p:nvPr/>
        </p:nvSpPr>
        <p:spPr>
          <a:xfrm>
            <a:off x="9043395" y="4474596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8700F7EA-2241-9640-B179-16766238B9BF}"/>
              </a:ext>
            </a:extLst>
          </p:cNvPr>
          <p:cNvSpPr/>
          <p:nvPr/>
        </p:nvSpPr>
        <p:spPr>
          <a:xfrm>
            <a:off x="9033354" y="3325436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4517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Type 1  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elle 9">
                <a:extLst>
                  <a:ext uri="{FF2B5EF4-FFF2-40B4-BE49-F238E27FC236}">
                    <a16:creationId xmlns:a16="http://schemas.microsoft.com/office/drawing/2014/main" id="{262EA24B-52C1-9A42-BF3D-364D33F7673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66149727"/>
                  </p:ext>
                </p:extLst>
              </p:nvPr>
            </p:nvGraphicFramePr>
            <p:xfrm>
              <a:off x="7058926" y="2867626"/>
              <a:ext cx="4499754" cy="283179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11631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88205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6236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Type 1</a:t>
                          </a:r>
                        </a:p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(ideal)</a:t>
                          </a:r>
                        </a:p>
                      </a:txBody>
                      <a:tcP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 err="1">
                              <a:solidFill>
                                <a:schemeClr val="accent5"/>
                              </a:solidFill>
                            </a:rPr>
                            <a:t>PowerICA</a:t>
                          </a:r>
                          <a:endParaRPr lang="de-DE" sz="1600" dirty="0">
                            <a:solidFill>
                              <a:schemeClr val="accent5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0.21±0.001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0.0039±0.0002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Jade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0.21±0.03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CoroICA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0.06±0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0.0009±0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Radical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0.03±0.006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0.0001±4.86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elle 9">
                <a:extLst>
                  <a:ext uri="{FF2B5EF4-FFF2-40B4-BE49-F238E27FC236}">
                    <a16:creationId xmlns:a16="http://schemas.microsoft.com/office/drawing/2014/main" id="{262EA24B-52C1-9A42-BF3D-364D33F7673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66149727"/>
                  </p:ext>
                </p:extLst>
              </p:nvPr>
            </p:nvGraphicFramePr>
            <p:xfrm>
              <a:off x="7058926" y="2867626"/>
              <a:ext cx="4499754" cy="283179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11631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88205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Type 1</a:t>
                          </a:r>
                        </a:p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(ideal)</a:t>
                          </a:r>
                        </a:p>
                      </a:txBody>
                      <a:tcP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57353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 err="1">
                              <a:solidFill>
                                <a:schemeClr val="accent5"/>
                              </a:solidFill>
                            </a:rPr>
                            <a:t>PowerICA</a:t>
                          </a:r>
                          <a:endParaRPr lang="de-DE" sz="1600" dirty="0">
                            <a:solidFill>
                              <a:schemeClr val="accent5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18349" t="-117778" r="-110092" b="-28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0000" t="-117778" r="-840" b="-28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Jade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18349" t="-272222" r="-110092" b="-25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CoroICA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18349" t="-291304" r="-110092" b="-1021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0000" t="-291304" r="-840" b="-10217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Radical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18349" t="-391304" r="-110092" b="-21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000" t="-391304" r="-840" b="-217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Textfeld 9">
            <a:extLst>
              <a:ext uri="{FF2B5EF4-FFF2-40B4-BE49-F238E27FC236}">
                <a16:creationId xmlns:a16="http://schemas.microsoft.com/office/drawing/2014/main" id="{5FE8D548-03A7-E342-BD28-AD61668A4A66}"/>
              </a:ext>
            </a:extLst>
          </p:cNvPr>
          <p:cNvSpPr txBox="1"/>
          <p:nvPr/>
        </p:nvSpPr>
        <p:spPr>
          <a:xfrm>
            <a:off x="7058926" y="2434294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Sample Size 10000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62E9E69E-8A49-C64B-B663-15A9567A91EA}"/>
              </a:ext>
            </a:extLst>
          </p:cNvPr>
          <p:cNvGrpSpPr/>
          <p:nvPr/>
        </p:nvGrpSpPr>
        <p:grpSpPr>
          <a:xfrm>
            <a:off x="568839" y="2434294"/>
            <a:ext cx="5831961" cy="4732612"/>
            <a:chOff x="190137" y="2136990"/>
            <a:chExt cx="5831961" cy="4732612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EBD51417-33DF-1B47-B210-60B0B20ECE8A}"/>
                </a:ext>
              </a:extLst>
            </p:cNvPr>
            <p:cNvSpPr txBox="1"/>
            <p:nvPr/>
          </p:nvSpPr>
          <p:spPr>
            <a:xfrm>
              <a:off x="1211232" y="2136990"/>
              <a:ext cx="4463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 err="1">
                  <a:solidFill>
                    <a:schemeClr val="accent5"/>
                  </a:solidFill>
                </a:rPr>
                <a:t>PowerICA</a:t>
              </a:r>
              <a:r>
                <a:rPr lang="en-AU" sz="1800" dirty="0">
                  <a:solidFill>
                    <a:schemeClr val="accent5"/>
                  </a:solidFill>
                </a:rPr>
                <a:t> </a:t>
              </a:r>
              <a:r>
                <a:rPr lang="en-AU" sz="1800" dirty="0"/>
                <a:t>– Type 1: No Noise, No Outlier</a:t>
              </a:r>
            </a:p>
          </p:txBody>
        </p:sp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EFBE4847-9E17-6B4B-AA6A-97D0EFA8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4218" y="2613701"/>
              <a:ext cx="5157880" cy="1754326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5F915D50-149A-E241-AB41-64062DF21D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6445" y="4491288"/>
              <a:ext cx="5165653" cy="1770388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5D6B8488-9CE8-4141-868C-C02F5BD02C4B}"/>
                </a:ext>
              </a:extLst>
            </p:cNvPr>
            <p:cNvSpPr txBox="1"/>
            <p:nvPr/>
          </p:nvSpPr>
          <p:spPr>
            <a:xfrm>
              <a:off x="2699325" y="6500270"/>
              <a:ext cx="1479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Sample Size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9FC81B1A-EAD8-1649-B2FD-57DCEDCBDE94}"/>
                </a:ext>
              </a:extLst>
            </p:cNvPr>
            <p:cNvSpPr txBox="1"/>
            <p:nvPr/>
          </p:nvSpPr>
          <p:spPr>
            <a:xfrm>
              <a:off x="1034134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66848972-67FA-E14F-BB4E-FC121797D871}"/>
                </a:ext>
              </a:extLst>
            </p:cNvPr>
            <p:cNvSpPr txBox="1"/>
            <p:nvPr/>
          </p:nvSpPr>
          <p:spPr>
            <a:xfrm>
              <a:off x="2062296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2500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1518089-6C30-1949-8385-7CE01C2CD2FD}"/>
                </a:ext>
              </a:extLst>
            </p:cNvPr>
            <p:cNvSpPr txBox="1"/>
            <p:nvPr/>
          </p:nvSpPr>
          <p:spPr>
            <a:xfrm>
              <a:off x="3090458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5000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62048939-D492-1E4C-8081-E2ACEC5956D7}"/>
                </a:ext>
              </a:extLst>
            </p:cNvPr>
            <p:cNvSpPr txBox="1"/>
            <p:nvPr/>
          </p:nvSpPr>
          <p:spPr>
            <a:xfrm>
              <a:off x="4118620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10000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5442B19F-E64A-3D41-BDF3-39C4E8199623}"/>
                </a:ext>
              </a:extLst>
            </p:cNvPr>
            <p:cNvSpPr txBox="1"/>
            <p:nvPr/>
          </p:nvSpPr>
          <p:spPr>
            <a:xfrm>
              <a:off x="5146781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15000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CB6D28BE-8BA8-264B-9FED-DA1AAECCE506}"/>
                </a:ext>
              </a:extLst>
            </p:cNvPr>
            <p:cNvSpPr txBox="1"/>
            <p:nvPr/>
          </p:nvSpPr>
          <p:spPr>
            <a:xfrm>
              <a:off x="440022" y="591553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0.0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94D5308F-8705-9943-AAF7-AE2756EE5664}"/>
                </a:ext>
              </a:extLst>
            </p:cNvPr>
            <p:cNvSpPr txBox="1"/>
            <p:nvPr/>
          </p:nvSpPr>
          <p:spPr>
            <a:xfrm>
              <a:off x="439633" y="536878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0.1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D101DD48-62B8-4340-B0E3-D773608DE394}"/>
                </a:ext>
              </a:extLst>
            </p:cNvPr>
            <p:cNvSpPr txBox="1"/>
            <p:nvPr/>
          </p:nvSpPr>
          <p:spPr>
            <a:xfrm>
              <a:off x="437386" y="4727265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19904B5-B13C-EC4D-B9CF-D563E22BF932}"/>
                </a:ext>
              </a:extLst>
            </p:cNvPr>
            <p:cNvSpPr txBox="1"/>
            <p:nvPr/>
          </p:nvSpPr>
          <p:spPr>
            <a:xfrm>
              <a:off x="437386" y="3629363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C9C821E5-5BFE-F744-B715-1F5E6BF90CF5}"/>
                </a:ext>
              </a:extLst>
            </p:cNvPr>
            <p:cNvSpPr txBox="1"/>
            <p:nvPr/>
          </p:nvSpPr>
          <p:spPr>
            <a:xfrm>
              <a:off x="436997" y="308261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0.4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444644F5-5F2E-3F4D-9960-3CB42882D4BC}"/>
                </a:ext>
              </a:extLst>
            </p:cNvPr>
            <p:cNvSpPr txBox="1"/>
            <p:nvPr/>
          </p:nvSpPr>
          <p:spPr>
            <a:xfrm>
              <a:off x="422234" y="253920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0.6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A87188D8-4827-F548-9DAE-ECC4583B7782}"/>
                </a:ext>
              </a:extLst>
            </p:cNvPr>
            <p:cNvSpPr txBox="1"/>
            <p:nvPr/>
          </p:nvSpPr>
          <p:spPr>
            <a:xfrm rot="16200000">
              <a:off x="102933" y="3080412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MD</a:t>
              </a: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B0FBB6E5-0EDB-E14F-BA67-70E7C251E78A}"/>
                </a:ext>
              </a:extLst>
            </p:cNvPr>
            <p:cNvSpPr txBox="1"/>
            <p:nvPr/>
          </p:nvSpPr>
          <p:spPr>
            <a:xfrm rot="16200000">
              <a:off x="32402" y="5096911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MSE</a:t>
              </a:r>
            </a:p>
          </p:txBody>
        </p:sp>
      </p:grpSp>
      <p:sp>
        <p:nvSpPr>
          <p:cNvPr id="29" name="Textfeld 28">
            <a:extLst>
              <a:ext uri="{FF2B5EF4-FFF2-40B4-BE49-F238E27FC236}">
                <a16:creationId xmlns:a16="http://schemas.microsoft.com/office/drawing/2014/main" id="{0A8CC35F-FD85-A948-82D9-23AEDB2DA1E0}"/>
              </a:ext>
            </a:extLst>
          </p:cNvPr>
          <p:cNvSpPr txBox="1"/>
          <p:nvPr/>
        </p:nvSpPr>
        <p:spPr>
          <a:xfrm>
            <a:off x="697279" y="7463135"/>
            <a:ext cx="5747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Pros: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All Algorithms are able to reconstruct the source signals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2127EF8D-0C0D-6B45-903F-9B530D7345C7}"/>
                  </a:ext>
                </a:extLst>
              </p:cNvPr>
              <p:cNvSpPr txBox="1"/>
              <p:nvPr/>
            </p:nvSpPr>
            <p:spPr>
              <a:xfrm>
                <a:off x="7058926" y="7463135"/>
                <a:ext cx="5045395" cy="15526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en-AU" sz="1800" dirty="0">
                    <a:solidFill>
                      <a:srgbClr val="005C9C"/>
                    </a:solidFill>
                  </a:rPr>
                  <a:t>Cons: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/>
                  <a:t>Radical: Long runtime </a:t>
                </a:r>
                <a14:m>
                  <m:oMath xmlns:m="http://schemas.openxmlformats.org/officeDocument/2006/math">
                    <m:groupChr>
                      <m:groupChrPr>
                        <m:chr m:val="→"/>
                        <m:pos m:val="top"/>
                        <m:ctrlPr>
                          <a:rPr lang="en-AU" sz="1800" i="1" dirty="0" smtClean="0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AU" sz="1800" dirty="0"/>
                  <a:t> unusable for real time processing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 err="1"/>
                  <a:t>CoroICA</a:t>
                </a:r>
                <a:r>
                  <a:rPr lang="en-AU" sz="1800" dirty="0"/>
                  <a:t>: Only good results for tested signals by Hyperparameter tuning </a:t>
                </a:r>
              </a:p>
            </p:txBody>
          </p:sp>
        </mc:Choice>
        <mc:Fallback xmlns="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2127EF8D-0C0D-6B45-903F-9B530D7345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926" y="7463135"/>
                <a:ext cx="5045395" cy="1552669"/>
              </a:xfrm>
              <a:prstGeom prst="rect">
                <a:avLst/>
              </a:prstGeom>
              <a:blipFill>
                <a:blip r:embed="rId7"/>
                <a:stretch>
                  <a:fillRect l="-752" t="-1626" r="-2005" b="-569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650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Type 1 - 4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82EF42D-DEEE-1C44-993F-3F941AC329E8}"/>
              </a:ext>
            </a:extLst>
          </p:cNvPr>
          <p:cNvSpPr txBox="1"/>
          <p:nvPr/>
        </p:nvSpPr>
        <p:spPr>
          <a:xfrm>
            <a:off x="559470" y="6988785"/>
            <a:ext cx="5747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Sample Size of min. n = 5000 is necessary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Even 0.1% Outlier causes failure for every algorithm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" name="Tabelle 9">
                <a:extLst>
                  <a:ext uri="{FF2B5EF4-FFF2-40B4-BE49-F238E27FC236}">
                    <a16:creationId xmlns:a16="http://schemas.microsoft.com/office/drawing/2014/main" id="{1C437918-3AEC-4141-922F-0DE3E0560BC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86044491"/>
                  </p:ext>
                </p:extLst>
              </p:nvPr>
            </p:nvGraphicFramePr>
            <p:xfrm>
              <a:off x="7126519" y="2550282"/>
              <a:ext cx="4499753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33413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66422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459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 err="1">
                              <a:solidFill>
                                <a:schemeClr val="tx1"/>
                              </a:solidFill>
                            </a:rPr>
                            <a:t>PowerICA</a:t>
                          </a:r>
                          <a:endParaRPr lang="de-DE" sz="1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1 (ideal)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0.21±0.001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0.0039±0.0002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2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0.18±0.006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de-DE" sz="16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  <m:r>
                                <a:rPr lang="de-DE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0.0034</m:t>
                              </m:r>
                            </m:oMath>
                          </a14:m>
                          <a:endParaRPr lang="de-DE" sz="16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± 0.0004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3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0.81±0.06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0.36±0.1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4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+ 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0.81±0.06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0.35±0.1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7" name="Tabelle 9">
                <a:extLst>
                  <a:ext uri="{FF2B5EF4-FFF2-40B4-BE49-F238E27FC236}">
                    <a16:creationId xmlns:a16="http://schemas.microsoft.com/office/drawing/2014/main" id="{1C437918-3AEC-4141-922F-0DE3E0560BC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86044491"/>
                  </p:ext>
                </p:extLst>
              </p:nvPr>
            </p:nvGraphicFramePr>
            <p:xfrm>
              <a:off x="7126519" y="2550282"/>
              <a:ext cx="4499753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33413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66422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 err="1">
                              <a:solidFill>
                                <a:schemeClr val="tx1"/>
                              </a:solidFill>
                            </a:rPr>
                            <a:t>PowerICA</a:t>
                          </a:r>
                          <a:endParaRPr lang="de-DE" sz="1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1 (ideal)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20370" t="-117778" r="-110185" b="-36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01695" t="-117778" r="-847" b="-3644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82296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2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20370" t="-150769" r="-110185" b="-1523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01695" t="-150769" r="-847" b="-15230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3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20370" t="-354348" r="-110185" b="-1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01695" t="-354348" r="-847" b="-1152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4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+ 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20370" t="-454348" r="-110185" b="-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01695" t="-454348" r="-847" b="-152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9FA0998A-B82C-8141-9CD7-FEEAC53F9BEC}"/>
              </a:ext>
            </a:extLst>
          </p:cNvPr>
          <p:cNvGrpSpPr/>
          <p:nvPr/>
        </p:nvGrpSpPr>
        <p:grpSpPr>
          <a:xfrm>
            <a:off x="190138" y="2136990"/>
            <a:ext cx="5831960" cy="4732612"/>
            <a:chOff x="190138" y="2136990"/>
            <a:chExt cx="5831960" cy="4732612"/>
          </a:xfrm>
        </p:grpSpPr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5FE8D548-03A7-E342-BD28-AD61668A4A66}"/>
                </a:ext>
              </a:extLst>
            </p:cNvPr>
            <p:cNvSpPr txBox="1"/>
            <p:nvPr/>
          </p:nvSpPr>
          <p:spPr>
            <a:xfrm>
              <a:off x="1211232" y="2136990"/>
              <a:ext cx="4463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 err="1">
                  <a:solidFill>
                    <a:schemeClr val="accent5"/>
                  </a:solidFill>
                </a:rPr>
                <a:t>PowerICA</a:t>
              </a:r>
              <a:r>
                <a:rPr lang="en-AU" sz="1800" dirty="0">
                  <a:solidFill>
                    <a:schemeClr val="accent5"/>
                  </a:solidFill>
                </a:rPr>
                <a:t> </a:t>
              </a:r>
              <a:r>
                <a:rPr lang="en-AU" sz="1800" dirty="0"/>
                <a:t>– Type 1: No Noise, No Outlier</a:t>
              </a:r>
            </a:p>
          </p:txBody>
        </p:sp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882C0DDB-5064-D240-8A51-EE2913781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4218" y="2613701"/>
              <a:ext cx="5157880" cy="1754326"/>
            </a:xfrm>
            <a:prstGeom prst="rect">
              <a:avLst/>
            </a:prstGeom>
          </p:spPr>
        </p:pic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2AF0C5D6-C11D-7547-90A7-037D0C7E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56445" y="4491288"/>
              <a:ext cx="5165653" cy="1770388"/>
            </a:xfrm>
            <a:prstGeom prst="rect">
              <a:avLst/>
            </a:prstGeom>
          </p:spPr>
        </p:pic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E7DF750D-A86F-4E4D-94FA-2C22344D960B}"/>
                </a:ext>
              </a:extLst>
            </p:cNvPr>
            <p:cNvSpPr txBox="1"/>
            <p:nvPr/>
          </p:nvSpPr>
          <p:spPr>
            <a:xfrm>
              <a:off x="2699325" y="6500270"/>
              <a:ext cx="1479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Sample Size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88941A0-82FB-8348-B3B1-FD471B1E59DF}"/>
                </a:ext>
              </a:extLst>
            </p:cNvPr>
            <p:cNvSpPr txBox="1"/>
            <p:nvPr/>
          </p:nvSpPr>
          <p:spPr>
            <a:xfrm>
              <a:off x="1034134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C2033647-B216-EB4E-A0BF-2356C4784A6D}"/>
                </a:ext>
              </a:extLst>
            </p:cNvPr>
            <p:cNvSpPr txBox="1"/>
            <p:nvPr/>
          </p:nvSpPr>
          <p:spPr>
            <a:xfrm>
              <a:off x="2062296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2500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24E3F493-F451-4D41-8C6A-D951FADE3D8D}"/>
                </a:ext>
              </a:extLst>
            </p:cNvPr>
            <p:cNvSpPr txBox="1"/>
            <p:nvPr/>
          </p:nvSpPr>
          <p:spPr>
            <a:xfrm>
              <a:off x="3090458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5000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A17B47B-A109-A349-BB10-9EA14743FE88}"/>
                </a:ext>
              </a:extLst>
            </p:cNvPr>
            <p:cNvSpPr txBox="1"/>
            <p:nvPr/>
          </p:nvSpPr>
          <p:spPr>
            <a:xfrm>
              <a:off x="4118620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10000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B02BBFE6-C4F9-5A48-84B0-AB9B77D77FF0}"/>
                </a:ext>
              </a:extLst>
            </p:cNvPr>
            <p:cNvSpPr txBox="1"/>
            <p:nvPr/>
          </p:nvSpPr>
          <p:spPr>
            <a:xfrm>
              <a:off x="5146781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15000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C150AF6-3939-7C49-858E-38218157A68A}"/>
                </a:ext>
              </a:extLst>
            </p:cNvPr>
            <p:cNvSpPr txBox="1"/>
            <p:nvPr/>
          </p:nvSpPr>
          <p:spPr>
            <a:xfrm>
              <a:off x="440022" y="591553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0.0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01508E43-7BE9-CF41-BF1D-36E8DBABB395}"/>
                </a:ext>
              </a:extLst>
            </p:cNvPr>
            <p:cNvSpPr txBox="1"/>
            <p:nvPr/>
          </p:nvSpPr>
          <p:spPr>
            <a:xfrm>
              <a:off x="439633" y="536878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0.1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9F66B561-EF99-9847-B1CF-DB3466D612D0}"/>
                </a:ext>
              </a:extLst>
            </p:cNvPr>
            <p:cNvSpPr txBox="1"/>
            <p:nvPr/>
          </p:nvSpPr>
          <p:spPr>
            <a:xfrm>
              <a:off x="437386" y="4727265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5E9BEBD-4311-FD43-B3F8-222913B534BF}"/>
                </a:ext>
              </a:extLst>
            </p:cNvPr>
            <p:cNvSpPr txBox="1"/>
            <p:nvPr/>
          </p:nvSpPr>
          <p:spPr>
            <a:xfrm>
              <a:off x="437386" y="3629363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0A53131F-962C-C14C-AB5D-828F0E01330B}"/>
                </a:ext>
              </a:extLst>
            </p:cNvPr>
            <p:cNvSpPr txBox="1"/>
            <p:nvPr/>
          </p:nvSpPr>
          <p:spPr>
            <a:xfrm>
              <a:off x="436997" y="308261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0.4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7B07484A-453F-E541-B979-B5B91FA18F22}"/>
                </a:ext>
              </a:extLst>
            </p:cNvPr>
            <p:cNvSpPr txBox="1"/>
            <p:nvPr/>
          </p:nvSpPr>
          <p:spPr>
            <a:xfrm>
              <a:off x="422234" y="253920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0.6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3D50F99C-88D8-6843-9B8B-C2BEFAE48436}"/>
                </a:ext>
              </a:extLst>
            </p:cNvPr>
            <p:cNvSpPr txBox="1"/>
            <p:nvPr/>
          </p:nvSpPr>
          <p:spPr>
            <a:xfrm rot="16200000">
              <a:off x="102934" y="3080412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MD</a:t>
              </a: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6C3D425A-A1ED-B840-AA1E-C9A233C1A963}"/>
                </a:ext>
              </a:extLst>
            </p:cNvPr>
            <p:cNvSpPr txBox="1"/>
            <p:nvPr/>
          </p:nvSpPr>
          <p:spPr>
            <a:xfrm rot="16200000">
              <a:off x="32402" y="5096911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MSE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feld 28">
                <a:extLst>
                  <a:ext uri="{FF2B5EF4-FFF2-40B4-BE49-F238E27FC236}">
                    <a16:creationId xmlns:a16="http://schemas.microsoft.com/office/drawing/2014/main" id="{BE5E817E-C7F6-9149-8019-EB34178B1DA8}"/>
                  </a:ext>
                </a:extLst>
              </p:cNvPr>
              <p:cNvSpPr txBox="1"/>
              <p:nvPr/>
            </p:nvSpPr>
            <p:spPr>
              <a:xfrm>
                <a:off x="6552938" y="6988785"/>
                <a:ext cx="5747622" cy="12756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/>
                  <a:t>For 40dB SNR  </a:t>
                </a:r>
                <a14:m>
                  <m:oMath xmlns:m="http://schemas.openxmlformats.org/officeDocument/2006/math">
                    <m:groupChr>
                      <m:groupChrPr>
                        <m:chr m:val="→"/>
                        <m:pos m:val="top"/>
                        <m:ctrlPr>
                          <a:rPr lang="en-AU" sz="180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AU" sz="1800" dirty="0"/>
                  <a:t> variance increases slightly, more outliers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/>
                  <a:t>Hop at 10000: Drawback of the MD – metric is not perfect</a:t>
                </a:r>
              </a:p>
            </p:txBody>
          </p:sp>
        </mc:Choice>
        <mc:Fallback xmlns="">
          <p:sp>
            <p:nvSpPr>
              <p:cNvPr id="29" name="Textfeld 28">
                <a:extLst>
                  <a:ext uri="{FF2B5EF4-FFF2-40B4-BE49-F238E27FC236}">
                    <a16:creationId xmlns:a16="http://schemas.microsoft.com/office/drawing/2014/main" id="{BE5E817E-C7F6-9149-8019-EB34178B1D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2938" y="6988785"/>
                <a:ext cx="5747622" cy="1275670"/>
              </a:xfrm>
              <a:prstGeom prst="rect">
                <a:avLst/>
              </a:prstGeom>
              <a:blipFill>
                <a:blip r:embed="rId8"/>
                <a:stretch>
                  <a:fillRect l="-662" t="-5941" b="-693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Abgerundetes Rechteck">
            <a:extLst>
              <a:ext uri="{FF2B5EF4-FFF2-40B4-BE49-F238E27FC236}">
                <a16:creationId xmlns:a16="http://schemas.microsoft.com/office/drawing/2014/main" id="{F1D2D0B3-D769-C744-A66F-0AABF3388A82}"/>
              </a:ext>
            </a:extLst>
          </p:cNvPr>
          <p:cNvSpPr/>
          <p:nvPr/>
        </p:nvSpPr>
        <p:spPr>
          <a:xfrm>
            <a:off x="2368107" y="8391038"/>
            <a:ext cx="8065383" cy="607787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r>
              <a:rPr lang="en-AU" sz="1800" dirty="0">
                <a:solidFill>
                  <a:schemeClr val="accent5"/>
                </a:solidFill>
              </a:rPr>
              <a:t>Next Step: </a:t>
            </a:r>
          </a:p>
          <a:p>
            <a:pPr algn="ctr">
              <a:buClr>
                <a:srgbClr val="005C9C"/>
              </a:buClr>
            </a:pPr>
            <a:r>
              <a:rPr lang="en-AU" sz="1800" dirty="0"/>
              <a:t>Breakdown Analyses – How much noise does it take to cause a breakdown?   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B134F93-C456-904C-BEED-AC8EACB80273}"/>
              </a:ext>
            </a:extLst>
          </p:cNvPr>
          <p:cNvSpPr txBox="1"/>
          <p:nvPr/>
        </p:nvSpPr>
        <p:spPr>
          <a:xfrm>
            <a:off x="7126519" y="2136990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Sample Size 10000</a:t>
            </a:r>
          </a:p>
        </p:txBody>
      </p:sp>
    </p:spTree>
    <p:extLst>
      <p:ext uri="{BB962C8B-B14F-4D97-AF65-F5344CB8AC3E}">
        <p14:creationId xmlns:p14="http://schemas.microsoft.com/office/powerpoint/2010/main" val="290971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9" grpId="0"/>
      <p:bldP spid="3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Type 5 - 7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82EF42D-DEEE-1C44-993F-3F941AC329E8}"/>
              </a:ext>
            </a:extLst>
          </p:cNvPr>
          <p:cNvSpPr txBox="1"/>
          <p:nvPr/>
        </p:nvSpPr>
        <p:spPr>
          <a:xfrm>
            <a:off x="6673455" y="5735298"/>
            <a:ext cx="54553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>
                <a:solidFill>
                  <a:srgbClr val="005C9C"/>
                </a:solidFill>
              </a:rPr>
              <a:t>Robust Covariance Estimation in Whitening: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/>
              <a:t>Causes breakdown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800"/>
          </a:p>
          <a:p>
            <a:pPr>
              <a:buClr>
                <a:srgbClr val="005C9C"/>
              </a:buClr>
            </a:pPr>
            <a:r>
              <a:rPr lang="en-AU" sz="1800">
                <a:solidFill>
                  <a:srgbClr val="005C9C"/>
                </a:solidFill>
              </a:rPr>
              <a:t>Robust objective Function in higher Order statistics: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/>
              <a:t>JADE: Causes breakdown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7135DCD4-30C7-4845-9156-EA664F5EA39D}"/>
              </a:ext>
            </a:extLst>
          </p:cNvPr>
          <p:cNvSpPr txBox="1"/>
          <p:nvPr/>
        </p:nvSpPr>
        <p:spPr>
          <a:xfrm>
            <a:off x="6211515" y="4852324"/>
            <a:ext cx="63514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2000" b="1">
                <a:solidFill>
                  <a:schemeClr val="accent5"/>
                </a:solidFill>
              </a:rPr>
              <a:t>Did our robustness plugins improve the results ? 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54A3BB55-BCC8-5F47-B973-028F3E7BF7FB}"/>
              </a:ext>
            </a:extLst>
          </p:cNvPr>
          <p:cNvSpPr txBox="1"/>
          <p:nvPr/>
        </p:nvSpPr>
        <p:spPr>
          <a:xfrm>
            <a:off x="6657150" y="2406825"/>
            <a:ext cx="45640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Type 6-7: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Complete breakdown even for 1 outlier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280F3FDE-8C22-3A4D-825A-427A1EE3E3FE}"/>
                  </a:ext>
                </a:extLst>
              </p:cNvPr>
              <p:cNvSpPr txBox="1"/>
              <p:nvPr/>
            </p:nvSpPr>
            <p:spPr>
              <a:xfrm>
                <a:off x="6673455" y="3392558"/>
                <a:ext cx="3872663" cy="727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en-AU" sz="1800">
                    <a:solidFill>
                      <a:srgbClr val="005C9C"/>
                    </a:solidFill>
                  </a:rPr>
                  <a:t>Type 5: 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/>
                  <a:t>Noise &lt;20dB SNR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AU" sz="180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AU" sz="1800"/>
                  <a:t> breakdown </a:t>
                </a:r>
              </a:p>
            </p:txBody>
          </p:sp>
        </mc:Choice>
        <mc:Fallback xmlns="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280F3FDE-8C22-3A4D-825A-427A1EE3E3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3455" y="3392558"/>
                <a:ext cx="3872663" cy="727700"/>
              </a:xfrm>
              <a:prstGeom prst="rect">
                <a:avLst/>
              </a:prstGeom>
              <a:blipFill>
                <a:blip r:embed="rId5"/>
                <a:stretch>
                  <a:fillRect l="-1307" t="-5172" r="-327" b="-275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91DA138-B27A-4443-B5F3-55106860B342}"/>
              </a:ext>
            </a:extLst>
          </p:cNvPr>
          <p:cNvGrpSpPr/>
          <p:nvPr/>
        </p:nvGrpSpPr>
        <p:grpSpPr>
          <a:xfrm>
            <a:off x="296186" y="2366361"/>
            <a:ext cx="5812011" cy="4874090"/>
            <a:chOff x="296186" y="2366361"/>
            <a:chExt cx="5812011" cy="4874090"/>
          </a:xfrm>
        </p:grpSpPr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B57CE72C-357F-1441-B580-E8265CE115B5}"/>
                </a:ext>
              </a:extLst>
            </p:cNvPr>
            <p:cNvSpPr txBox="1"/>
            <p:nvPr/>
          </p:nvSpPr>
          <p:spPr>
            <a:xfrm>
              <a:off x="1195505" y="2366361"/>
              <a:ext cx="49126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>
                  <a:solidFill>
                    <a:schemeClr val="accent5"/>
                  </a:solidFill>
                </a:rPr>
                <a:t>Power ICA </a:t>
              </a:r>
              <a:r>
                <a:rPr lang="en-AU" sz="1800" dirty="0"/>
                <a:t>– Type 5: 3-40dB Noise, No Outlier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49832D88-8A3F-EB4B-BEBB-A9693F259EA0}"/>
                </a:ext>
              </a:extLst>
            </p:cNvPr>
            <p:cNvSpPr txBox="1"/>
            <p:nvPr/>
          </p:nvSpPr>
          <p:spPr>
            <a:xfrm>
              <a:off x="2395004" y="6871119"/>
              <a:ext cx="2300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SNR (additive noise)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F3BABD34-F188-CE4C-8CE4-7693585D1A05}"/>
                </a:ext>
              </a:extLst>
            </p:cNvPr>
            <p:cNvSpPr txBox="1"/>
            <p:nvPr/>
          </p:nvSpPr>
          <p:spPr>
            <a:xfrm>
              <a:off x="1303033" y="6476319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3.0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79CB47A1-9A1E-D843-ACDA-D5F3E51E2958}"/>
                </a:ext>
              </a:extLst>
            </p:cNvPr>
            <p:cNvSpPr txBox="1"/>
            <p:nvPr/>
          </p:nvSpPr>
          <p:spPr>
            <a:xfrm>
              <a:off x="2040369" y="6476319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6.0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CCB69F20-D297-8949-B0A3-5D5313B62D4E}"/>
                </a:ext>
              </a:extLst>
            </p:cNvPr>
            <p:cNvSpPr txBox="1"/>
            <p:nvPr/>
          </p:nvSpPr>
          <p:spPr>
            <a:xfrm>
              <a:off x="4508857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30.0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38018C89-56D0-9F4D-90A0-65B2C102390F}"/>
                </a:ext>
              </a:extLst>
            </p:cNvPr>
            <p:cNvSpPr txBox="1"/>
            <p:nvPr/>
          </p:nvSpPr>
          <p:spPr>
            <a:xfrm>
              <a:off x="5374433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40.0</a:t>
              </a: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DB6A1F0A-B3E5-BC45-9789-995F0D69C164}"/>
                </a:ext>
              </a:extLst>
            </p:cNvPr>
            <p:cNvSpPr txBox="1"/>
            <p:nvPr/>
          </p:nvSpPr>
          <p:spPr>
            <a:xfrm>
              <a:off x="628564" y="400338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0.2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7B6EE5DA-D350-8F49-AED6-8E51F3149F5D}"/>
                </a:ext>
              </a:extLst>
            </p:cNvPr>
            <p:cNvSpPr txBox="1"/>
            <p:nvPr/>
          </p:nvSpPr>
          <p:spPr>
            <a:xfrm>
              <a:off x="628564" y="3657437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0.4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BE4261B2-FA7F-C544-A288-3EA6FE88F816}"/>
                </a:ext>
              </a:extLst>
            </p:cNvPr>
            <p:cNvSpPr txBox="1"/>
            <p:nvPr/>
          </p:nvSpPr>
          <p:spPr>
            <a:xfrm>
              <a:off x="628564" y="2965545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0.8</a:t>
              </a: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44AB8DF3-4E2E-1A47-AEA3-6D0D6ED50976}"/>
                </a:ext>
              </a:extLst>
            </p:cNvPr>
            <p:cNvSpPr txBox="1"/>
            <p:nvPr/>
          </p:nvSpPr>
          <p:spPr>
            <a:xfrm rot="16200000">
              <a:off x="208982" y="3380449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MD</a:t>
              </a:r>
            </a:p>
          </p:txBody>
        </p:sp>
        <p:sp>
          <p:nvSpPr>
            <p:cNvPr id="34" name="Textfeld 33">
              <a:extLst>
                <a:ext uri="{FF2B5EF4-FFF2-40B4-BE49-F238E27FC236}">
                  <a16:creationId xmlns:a16="http://schemas.microsoft.com/office/drawing/2014/main" id="{95B081D4-17F2-9B4E-8E6B-E0B83AF8F942}"/>
                </a:ext>
              </a:extLst>
            </p:cNvPr>
            <p:cNvSpPr txBox="1"/>
            <p:nvPr/>
          </p:nvSpPr>
          <p:spPr>
            <a:xfrm rot="16200000">
              <a:off x="138450" y="5396948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MSE</a:t>
              </a:r>
            </a:p>
          </p:txBody>
        </p:sp>
        <p:pic>
          <p:nvPicPr>
            <p:cNvPr id="35" name="Grafik 34">
              <a:extLst>
                <a:ext uri="{FF2B5EF4-FFF2-40B4-BE49-F238E27FC236}">
                  <a16:creationId xmlns:a16="http://schemas.microsoft.com/office/drawing/2014/main" id="{7DCFBCE9-64B0-8346-94BB-2F405DC91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47591" y="2868940"/>
              <a:ext cx="4931958" cy="1665617"/>
            </a:xfrm>
            <a:prstGeom prst="rect">
              <a:avLst/>
            </a:prstGeom>
          </p:spPr>
        </p:pic>
        <p:pic>
          <p:nvPicPr>
            <p:cNvPr id="36" name="Grafik 35">
              <a:extLst>
                <a:ext uri="{FF2B5EF4-FFF2-40B4-BE49-F238E27FC236}">
                  <a16:creationId xmlns:a16="http://schemas.microsoft.com/office/drawing/2014/main" id="{83240AE7-7FFF-1748-8C1F-5BED74458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77092" y="4748805"/>
              <a:ext cx="4931105" cy="1665618"/>
            </a:xfrm>
            <a:prstGeom prst="rect">
              <a:avLst/>
            </a:prstGeom>
          </p:spPr>
        </p:pic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C35BB6AD-CF15-D14E-9039-B5B0AD6BDB97}"/>
                </a:ext>
              </a:extLst>
            </p:cNvPr>
            <p:cNvSpPr txBox="1"/>
            <p:nvPr/>
          </p:nvSpPr>
          <p:spPr>
            <a:xfrm>
              <a:off x="2777705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10.0</a:t>
              </a:r>
            </a:p>
          </p:txBody>
        </p: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78EB22F1-02C1-B747-A755-0277B6E12556}"/>
                </a:ext>
              </a:extLst>
            </p:cNvPr>
            <p:cNvSpPr txBox="1"/>
            <p:nvPr/>
          </p:nvSpPr>
          <p:spPr>
            <a:xfrm>
              <a:off x="3643281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20.0</a:t>
              </a:r>
            </a:p>
          </p:txBody>
        </p: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7C8A934F-0817-5948-A614-BF6972078AAC}"/>
                </a:ext>
              </a:extLst>
            </p:cNvPr>
            <p:cNvSpPr txBox="1"/>
            <p:nvPr/>
          </p:nvSpPr>
          <p:spPr>
            <a:xfrm>
              <a:off x="628564" y="331149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0.6</a:t>
              </a:r>
            </a:p>
          </p:txBody>
        </p: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CB9BD521-0370-024B-B3B4-FE48AE484450}"/>
                </a:ext>
              </a:extLst>
            </p:cNvPr>
            <p:cNvSpPr txBox="1"/>
            <p:nvPr/>
          </p:nvSpPr>
          <p:spPr>
            <a:xfrm>
              <a:off x="628564" y="610463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0.0</a:t>
              </a:r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2DCD371C-ED09-E64D-9E3D-53F01432D6BC}"/>
                </a:ext>
              </a:extLst>
            </p:cNvPr>
            <p:cNvSpPr txBox="1"/>
            <p:nvPr/>
          </p:nvSpPr>
          <p:spPr>
            <a:xfrm>
              <a:off x="628564" y="566615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0.2</a:t>
              </a:r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B3EE8E4D-EF4D-4E42-B05D-C6AC8D05A00E}"/>
                </a:ext>
              </a:extLst>
            </p:cNvPr>
            <p:cNvSpPr txBox="1"/>
            <p:nvPr/>
          </p:nvSpPr>
          <p:spPr>
            <a:xfrm>
              <a:off x="628564" y="478919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0.6</a:t>
              </a:r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FFB9240C-25AA-E44A-9C13-434A6B5FBD78}"/>
                </a:ext>
              </a:extLst>
            </p:cNvPr>
            <p:cNvSpPr txBox="1"/>
            <p:nvPr/>
          </p:nvSpPr>
          <p:spPr>
            <a:xfrm>
              <a:off x="628564" y="522767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0.4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4" name="Abgerundetes Rechteck">
                <a:extLst>
                  <a:ext uri="{FF2B5EF4-FFF2-40B4-BE49-F238E27FC236}">
                    <a16:creationId xmlns:a16="http://schemas.microsoft.com/office/drawing/2014/main" id="{24F03AE1-24E4-3F4A-AE74-31F8E1E02724}"/>
                  </a:ext>
                </a:extLst>
              </p:cNvPr>
              <p:cNvSpPr/>
              <p:nvPr/>
            </p:nvSpPr>
            <p:spPr>
              <a:xfrm>
                <a:off x="1426887" y="7733869"/>
                <a:ext cx="9947826" cy="1022258"/>
              </a:xfrm>
              <a:prstGeom prst="roundRect">
                <a:avLst>
                  <a:gd name="adj" fmla="val 9798"/>
                </a:avLst>
              </a:prstGeom>
              <a:solidFill>
                <a:srgbClr val="FFFFFF"/>
              </a:solidFill>
              <a:ln w="25400">
                <a:solidFill>
                  <a:schemeClr val="accent1"/>
                </a:solidFill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lIns="45719" rIns="45719" anchor="ctr"/>
              <a:lstStyle/>
              <a:p>
                <a:pPr algn="ctr">
                  <a:buClr>
                    <a:srgbClr val="005C9C"/>
                  </a:buClr>
                </a:pPr>
                <a:r>
                  <a:rPr lang="en-AU" sz="1800" b="1" dirty="0">
                    <a:solidFill>
                      <a:schemeClr val="accent5"/>
                    </a:solidFill>
                  </a:rPr>
                  <a:t>Intermediate conclusion:</a:t>
                </a:r>
              </a:p>
              <a:p>
                <a:pPr algn="ctr">
                  <a:buClr>
                    <a:srgbClr val="005C9C"/>
                  </a:buClr>
                </a:pPr>
                <a:r>
                  <a:rPr lang="en-AU" sz="1800" dirty="0" err="1"/>
                  <a:t>Preprocessing</a:t>
                </a:r>
                <a:r>
                  <a:rPr lang="en-AU" sz="1800" dirty="0"/>
                  <a:t> of the data essential! </a:t>
                </a:r>
                <a14:m>
                  <m:oMath xmlns:m="http://schemas.openxmlformats.org/officeDocument/2006/math">
                    <m:groupChr>
                      <m:groupChrPr>
                        <m:chr m:val="→"/>
                        <m:pos m:val="top"/>
                        <m:ctrlPr>
                          <a:rPr lang="en-AU" sz="180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AU" sz="1800" dirty="0"/>
                  <a:t> Outlier removal + smoothing </a:t>
                </a:r>
              </a:p>
              <a:p>
                <a:pPr algn="ctr">
                  <a:buClr>
                    <a:srgbClr val="005C9C"/>
                  </a:buClr>
                </a:pPr>
                <a:r>
                  <a:rPr lang="en-AU" sz="1800" dirty="0"/>
                  <a:t>We need new approaches to improve the performance</a:t>
                </a:r>
              </a:p>
            </p:txBody>
          </p:sp>
        </mc:Choice>
        <mc:Fallback>
          <p:sp>
            <p:nvSpPr>
              <p:cNvPr id="44" name="Abgerundetes Rechteck">
                <a:extLst>
                  <a:ext uri="{FF2B5EF4-FFF2-40B4-BE49-F238E27FC236}">
                    <a16:creationId xmlns:a16="http://schemas.microsoft.com/office/drawing/2014/main" id="{24F03AE1-24E4-3F4A-AE74-31F8E1E027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6887" y="7733869"/>
                <a:ext cx="9947826" cy="1022258"/>
              </a:xfrm>
              <a:prstGeom prst="roundRect">
                <a:avLst>
                  <a:gd name="adj" fmla="val 9798"/>
                </a:avLst>
              </a:prstGeom>
              <a:blipFill>
                <a:blip r:embed="rId8"/>
                <a:stretch>
                  <a:fillRect/>
                </a:stretch>
              </a:blipFill>
              <a:ln w="25400">
                <a:solidFill>
                  <a:schemeClr val="accent1"/>
                </a:solidFill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6936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4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Towards</a:t>
            </a:r>
            <a:r>
              <a:rPr lang="de-DE" sz="3200" dirty="0"/>
              <a:t> EEG </a:t>
            </a:r>
            <a:r>
              <a:rPr lang="de-DE" sz="3200" dirty="0" err="1"/>
              <a:t>data</a:t>
            </a:r>
            <a:br>
              <a:rPr lang="de-DE" sz="3200" dirty="0"/>
            </a:b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artifact</a:t>
            </a:r>
            <a:r>
              <a:rPr lang="de-DE" sz="2400" dirty="0"/>
              <a:t> </a:t>
            </a:r>
            <a:r>
              <a:rPr lang="de-DE" sz="2400" dirty="0" err="1"/>
              <a:t>reconstruction</a:t>
            </a:r>
            <a:endParaRPr lang="de-DE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A3218C-DCA1-4E4D-AA81-9D104B45071A}"/>
              </a:ext>
            </a:extLst>
          </p:cNvPr>
          <p:cNvSpPr txBox="1"/>
          <p:nvPr/>
        </p:nvSpPr>
        <p:spPr>
          <a:xfrm>
            <a:off x="385816" y="2087219"/>
            <a:ext cx="2646878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2000" dirty="0" err="1">
                <a:solidFill>
                  <a:schemeClr val="accent5"/>
                </a:solidFill>
              </a:rPr>
              <a:t>Synthetic</a:t>
            </a:r>
            <a:r>
              <a:rPr lang="de-DE" sz="2000" dirty="0">
                <a:solidFill>
                  <a:schemeClr val="accent5"/>
                </a:solidFill>
              </a:rPr>
              <a:t> - EEG </a:t>
            </a:r>
            <a:r>
              <a:rPr lang="de-DE" sz="2000" dirty="0" err="1">
                <a:solidFill>
                  <a:schemeClr val="accent5"/>
                </a:solidFill>
              </a:rPr>
              <a:t>data</a:t>
            </a:r>
            <a:endParaRPr lang="de-DE" sz="2000" dirty="0">
              <a:solidFill>
                <a:schemeClr val="accent5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214F585-1E64-5941-B614-852E3517A823}"/>
              </a:ext>
            </a:extLst>
          </p:cNvPr>
          <p:cNvSpPr txBox="1"/>
          <p:nvPr/>
        </p:nvSpPr>
        <p:spPr>
          <a:xfrm>
            <a:off x="479998" y="3803952"/>
            <a:ext cx="5608286" cy="286232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3. </a:t>
            </a:r>
            <a:r>
              <a:rPr lang="en-AU" sz="1800" dirty="0"/>
              <a:t>We generated </a:t>
            </a:r>
            <a:r>
              <a:rPr lang="en-AU" sz="1800" dirty="0">
                <a:solidFill>
                  <a:schemeClr val="accent5"/>
                </a:solidFill>
              </a:rPr>
              <a:t>realistic artifacts </a:t>
            </a:r>
            <a:r>
              <a:rPr lang="en-AU" sz="1800" dirty="0"/>
              <a:t>and added one on each channel</a:t>
            </a:r>
          </a:p>
          <a:p>
            <a:pPr>
              <a:buClr>
                <a:srgbClr val="005C9C"/>
              </a:buClr>
            </a:pPr>
            <a:endParaRPr lang="en-AU" sz="1800" dirty="0"/>
          </a:p>
          <a:p>
            <a:pPr>
              <a:buClr>
                <a:srgbClr val="005C9C"/>
              </a:buClr>
            </a:pPr>
            <a:endParaRPr lang="en-AU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Artifacts which typically come along with EEG data [Delorme2007]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Optional: Add single or patchy (100std) Outliers and white noise (3std)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A3E9559-3E9C-1B41-A05D-A703D526D05C}"/>
              </a:ext>
            </a:extLst>
          </p:cNvPr>
          <p:cNvSpPr txBox="1"/>
          <p:nvPr/>
        </p:nvSpPr>
        <p:spPr>
          <a:xfrm>
            <a:off x="479998" y="2727914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1. </a:t>
            </a:r>
            <a:r>
              <a:rPr lang="en-AU" sz="1800" dirty="0"/>
              <a:t>Use standard signals as input signals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5C8B22F-072C-2B4E-B5F3-E70E25DC3EEB}"/>
              </a:ext>
            </a:extLst>
          </p:cNvPr>
          <p:cNvSpPr txBox="1"/>
          <p:nvPr/>
        </p:nvSpPr>
        <p:spPr>
          <a:xfrm>
            <a:off x="6237047" y="2727914"/>
            <a:ext cx="4095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2. </a:t>
            </a:r>
            <a:r>
              <a:rPr lang="en-AU" sz="1800" dirty="0"/>
              <a:t>Mix Data with random mixing matrix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1780BF8-23E8-7B4E-BBDA-C9F46BEFCECF}"/>
              </a:ext>
            </a:extLst>
          </p:cNvPr>
          <p:cNvSpPr txBox="1"/>
          <p:nvPr/>
        </p:nvSpPr>
        <p:spPr>
          <a:xfrm>
            <a:off x="479998" y="8477946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4. </a:t>
            </a:r>
            <a:r>
              <a:rPr lang="en-AU" sz="1800" dirty="0"/>
              <a:t>Performed ICA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6399B57A-380F-B248-9E86-EA9D5C695C5A}"/>
              </a:ext>
            </a:extLst>
          </p:cNvPr>
          <p:cNvSpPr/>
          <p:nvPr/>
        </p:nvSpPr>
        <p:spPr>
          <a:xfrm>
            <a:off x="6237047" y="5416783"/>
            <a:ext cx="6058963" cy="208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B3C79524-602C-0B49-92B8-538D824B6553}"/>
              </a:ext>
            </a:extLst>
          </p:cNvPr>
          <p:cNvGrpSpPr/>
          <p:nvPr/>
        </p:nvGrpSpPr>
        <p:grpSpPr>
          <a:xfrm>
            <a:off x="6237047" y="3803952"/>
            <a:ext cx="6511665" cy="4064077"/>
            <a:chOff x="6237047" y="4247231"/>
            <a:chExt cx="6511665" cy="4064077"/>
          </a:xfrm>
        </p:grpSpPr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F566578E-85E4-6E47-AA1D-DC7878302222}"/>
                </a:ext>
              </a:extLst>
            </p:cNvPr>
            <p:cNvSpPr txBox="1"/>
            <p:nvPr/>
          </p:nvSpPr>
          <p:spPr>
            <a:xfrm>
              <a:off x="6237047" y="4247231"/>
              <a:ext cx="3506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>
                  <a:solidFill>
                    <a:schemeClr val="accent5"/>
                  </a:solidFill>
                </a:rPr>
                <a:t>Realistic artifacts </a:t>
              </a:r>
              <a:r>
                <a:rPr lang="en-AU" sz="1800" dirty="0"/>
                <a:t>[Delorme2007]</a:t>
              </a:r>
            </a:p>
          </p:txBody>
        </p:sp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85690420-3347-914C-AA11-22268C715E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37047" y="4653708"/>
              <a:ext cx="6032500" cy="3657600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EA8AB50E-59CA-4C4F-B296-42547E9E0FCE}"/>
                </a:ext>
              </a:extLst>
            </p:cNvPr>
            <p:cNvSpPr txBox="1"/>
            <p:nvPr/>
          </p:nvSpPr>
          <p:spPr>
            <a:xfrm>
              <a:off x="11843308" y="5819494"/>
              <a:ext cx="905404" cy="27527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Muscle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C962AB39-3C57-C042-9532-9519FE255626}"/>
                </a:ext>
              </a:extLst>
            </p:cNvPr>
            <p:cNvSpPr txBox="1"/>
            <p:nvPr/>
          </p:nvSpPr>
          <p:spPr>
            <a:xfrm>
              <a:off x="11843308" y="4963007"/>
              <a:ext cx="90540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Eye Blink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5952CDFF-3952-8C40-9017-697B974496F9}"/>
                </a:ext>
              </a:extLst>
            </p:cNvPr>
            <p:cNvSpPr txBox="1"/>
            <p:nvPr/>
          </p:nvSpPr>
          <p:spPr>
            <a:xfrm>
              <a:off x="11843308" y="7821481"/>
              <a:ext cx="90540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Electrical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8A52F0FE-7101-B84C-8C70-49C32DF0CE3D}"/>
                </a:ext>
              </a:extLst>
            </p:cNvPr>
            <p:cNvSpPr txBox="1"/>
            <p:nvPr/>
          </p:nvSpPr>
          <p:spPr>
            <a:xfrm>
              <a:off x="11843308" y="6826201"/>
              <a:ext cx="90540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Electrical</a:t>
              </a:r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A4D03D2E-7EED-DF4E-AFEE-33B972DE37AB}"/>
                </a:ext>
              </a:extLst>
            </p:cNvPr>
            <p:cNvSpPr/>
            <p:nvPr/>
          </p:nvSpPr>
          <p:spPr>
            <a:xfrm>
              <a:off x="6237047" y="6366076"/>
              <a:ext cx="6058963" cy="2083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16221022-AC8D-BA44-A38E-24B6011E0EF5}"/>
                </a:ext>
              </a:extLst>
            </p:cNvPr>
            <p:cNvSpPr/>
            <p:nvPr/>
          </p:nvSpPr>
          <p:spPr>
            <a:xfrm>
              <a:off x="6237047" y="5418708"/>
              <a:ext cx="6211363" cy="2038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91EAB885-6BC8-7543-9A29-089764FBC640}"/>
                </a:ext>
              </a:extLst>
            </p:cNvPr>
            <p:cNvSpPr/>
            <p:nvPr/>
          </p:nvSpPr>
          <p:spPr>
            <a:xfrm>
              <a:off x="6262125" y="7354980"/>
              <a:ext cx="6058963" cy="1818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32527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5D5289B0-70F8-CD4C-9192-2B4147C78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846" y="2557672"/>
            <a:ext cx="4965700" cy="52578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0B7A93E-333E-5944-A514-0A93E4BD1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40" y="2528248"/>
            <a:ext cx="4686300" cy="5270500"/>
          </a:xfrm>
          <a:prstGeom prst="rect">
            <a:avLst/>
          </a:prstGeom>
        </p:spPr>
      </p:pic>
      <p:sp>
        <p:nvSpPr>
          <p:cNvPr id="28" name="Rechteck 27">
            <a:extLst>
              <a:ext uri="{FF2B5EF4-FFF2-40B4-BE49-F238E27FC236}">
                <a16:creationId xmlns:a16="http://schemas.microsoft.com/office/drawing/2014/main" id="{07203020-FC66-104D-841A-9C1CC0AF011D}"/>
              </a:ext>
            </a:extLst>
          </p:cNvPr>
          <p:cNvSpPr/>
          <p:nvPr/>
        </p:nvSpPr>
        <p:spPr>
          <a:xfrm>
            <a:off x="6812375" y="3047924"/>
            <a:ext cx="5211518" cy="1967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77F4292-E9DC-8D4D-8CC3-AAC06B6514A7}"/>
              </a:ext>
            </a:extLst>
          </p:cNvPr>
          <p:cNvSpPr/>
          <p:nvPr/>
        </p:nvSpPr>
        <p:spPr>
          <a:xfrm>
            <a:off x="6941846" y="3767039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4F5CEBE7-23CB-0146-9E55-140C444155E7}"/>
              </a:ext>
            </a:extLst>
          </p:cNvPr>
          <p:cNvSpPr/>
          <p:nvPr/>
        </p:nvSpPr>
        <p:spPr>
          <a:xfrm>
            <a:off x="6941846" y="4440995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5B07F129-E5E8-A745-B950-43E9D0289D48}"/>
              </a:ext>
            </a:extLst>
          </p:cNvPr>
          <p:cNvSpPr/>
          <p:nvPr/>
        </p:nvSpPr>
        <p:spPr>
          <a:xfrm>
            <a:off x="6941846" y="5112555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2594A8D4-BF90-5C4D-9C5F-B2914D311E23}"/>
              </a:ext>
            </a:extLst>
          </p:cNvPr>
          <p:cNvSpPr/>
          <p:nvPr/>
        </p:nvSpPr>
        <p:spPr>
          <a:xfrm>
            <a:off x="6941846" y="5784115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55A45B06-1D1B-1C45-A383-AE8B358C26B7}"/>
              </a:ext>
            </a:extLst>
          </p:cNvPr>
          <p:cNvSpPr/>
          <p:nvPr/>
        </p:nvSpPr>
        <p:spPr>
          <a:xfrm>
            <a:off x="6941846" y="6467250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07B550A-1AAC-CD4D-A6FC-DD7A4432480C}"/>
              </a:ext>
            </a:extLst>
          </p:cNvPr>
          <p:cNvSpPr/>
          <p:nvPr/>
        </p:nvSpPr>
        <p:spPr>
          <a:xfrm>
            <a:off x="6941846" y="7138810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Towards</a:t>
            </a:r>
            <a:r>
              <a:rPr lang="de-DE" sz="3200" dirty="0"/>
              <a:t> EEG </a:t>
            </a:r>
            <a:r>
              <a:rPr lang="de-DE" sz="3200" dirty="0" err="1"/>
              <a:t>data</a:t>
            </a:r>
            <a:br>
              <a:rPr lang="de-DE" sz="2400" dirty="0"/>
            </a:br>
            <a:r>
              <a:rPr lang="de-DE" sz="2400" dirty="0" err="1"/>
              <a:t>Results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data</a:t>
            </a:r>
            <a:endParaRPr lang="de-DE" sz="2400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64FD296-7334-914C-8FBC-ACDA757BC994}"/>
              </a:ext>
            </a:extLst>
          </p:cNvPr>
          <p:cNvSpPr/>
          <p:nvPr/>
        </p:nvSpPr>
        <p:spPr>
          <a:xfrm>
            <a:off x="504000" y="3047924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7BCCDF39-B9CB-A845-8527-E6F2FDB095CB}"/>
              </a:ext>
            </a:extLst>
          </p:cNvPr>
          <p:cNvSpPr/>
          <p:nvPr/>
        </p:nvSpPr>
        <p:spPr>
          <a:xfrm>
            <a:off x="539694" y="3733799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D1E8D48A-6A2F-E04B-9DB5-026F92F44240}"/>
              </a:ext>
            </a:extLst>
          </p:cNvPr>
          <p:cNvSpPr/>
          <p:nvPr/>
        </p:nvSpPr>
        <p:spPr>
          <a:xfrm>
            <a:off x="575388" y="4408100"/>
            <a:ext cx="5037303" cy="1445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4313CEE9-7702-B94A-B656-03C077B3862C}"/>
              </a:ext>
            </a:extLst>
          </p:cNvPr>
          <p:cNvSpPr/>
          <p:nvPr/>
        </p:nvSpPr>
        <p:spPr>
          <a:xfrm>
            <a:off x="611082" y="5105549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F37286D-A542-1F4C-BE59-943CE163F93A}"/>
              </a:ext>
            </a:extLst>
          </p:cNvPr>
          <p:cNvSpPr/>
          <p:nvPr/>
        </p:nvSpPr>
        <p:spPr>
          <a:xfrm>
            <a:off x="668827" y="5766284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C7F42A9D-B089-AC45-83BF-72DEF9D019B1}"/>
              </a:ext>
            </a:extLst>
          </p:cNvPr>
          <p:cNvSpPr/>
          <p:nvPr/>
        </p:nvSpPr>
        <p:spPr>
          <a:xfrm>
            <a:off x="682470" y="6421000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432A7218-0655-9F4A-91CF-B68430A21BC7}"/>
              </a:ext>
            </a:extLst>
          </p:cNvPr>
          <p:cNvSpPr/>
          <p:nvPr/>
        </p:nvSpPr>
        <p:spPr>
          <a:xfrm>
            <a:off x="682470" y="7081735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Pfeil nach rechts 25">
            <a:extLst>
              <a:ext uri="{FF2B5EF4-FFF2-40B4-BE49-F238E27FC236}">
                <a16:creationId xmlns:a16="http://schemas.microsoft.com/office/drawing/2014/main" id="{BB308C84-EDB4-6C4D-A994-55FF898694B0}"/>
              </a:ext>
            </a:extLst>
          </p:cNvPr>
          <p:cNvSpPr/>
          <p:nvPr/>
        </p:nvSpPr>
        <p:spPr>
          <a:xfrm>
            <a:off x="5777856" y="4970439"/>
            <a:ext cx="1166897" cy="380699"/>
          </a:xfrm>
          <a:prstGeom prst="rightArrow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AF095197-A1E8-3341-8CE1-6325CFB0CB06}"/>
              </a:ext>
            </a:extLst>
          </p:cNvPr>
          <p:cNvSpPr/>
          <p:nvPr/>
        </p:nvSpPr>
        <p:spPr>
          <a:xfrm>
            <a:off x="682470" y="2379233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925B320D-FC00-344E-853A-1545E9213E0F}"/>
              </a:ext>
            </a:extLst>
          </p:cNvPr>
          <p:cNvSpPr txBox="1"/>
          <p:nvPr/>
        </p:nvSpPr>
        <p:spPr>
          <a:xfrm>
            <a:off x="1500697" y="2060244"/>
            <a:ext cx="3353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Mixed </a:t>
            </a:r>
            <a:r>
              <a:rPr lang="de-DE" sz="1800" dirty="0" err="1"/>
              <a:t>signals</a:t>
            </a:r>
            <a:r>
              <a:rPr lang="de-DE" sz="1800" dirty="0"/>
              <a:t> + </a:t>
            </a:r>
            <a:r>
              <a:rPr lang="de-DE" sz="1800" dirty="0" err="1"/>
              <a:t>added</a:t>
            </a:r>
            <a:r>
              <a:rPr lang="de-DE" sz="1800" dirty="0"/>
              <a:t>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CB11BDE9-86F4-DC41-A895-BE5A729E53C5}"/>
              </a:ext>
            </a:extLst>
          </p:cNvPr>
          <p:cNvSpPr txBox="1"/>
          <p:nvPr/>
        </p:nvSpPr>
        <p:spPr>
          <a:xfrm>
            <a:off x="7720385" y="2060244"/>
            <a:ext cx="3607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/>
              <a:t>Reconstructed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+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CB17B2E-4557-1243-8E08-5ED3251D9AA7}"/>
              </a:ext>
            </a:extLst>
          </p:cNvPr>
          <p:cNvSpPr txBox="1"/>
          <p:nvPr/>
        </p:nvSpPr>
        <p:spPr>
          <a:xfrm>
            <a:off x="5721257" y="4574833"/>
            <a:ext cx="125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chemeClr val="accent5"/>
                </a:solidFill>
              </a:rPr>
              <a:t>PowerICA</a:t>
            </a:r>
            <a:endParaRPr lang="de-DE" sz="1800" dirty="0">
              <a:solidFill>
                <a:schemeClr val="accent5"/>
              </a:solidFill>
            </a:endParaRPr>
          </a:p>
        </p:txBody>
      </p:sp>
      <p:sp>
        <p:nvSpPr>
          <p:cNvPr id="42" name="Abgerundetes Rechteck">
            <a:extLst>
              <a:ext uri="{FF2B5EF4-FFF2-40B4-BE49-F238E27FC236}">
                <a16:creationId xmlns:a16="http://schemas.microsoft.com/office/drawing/2014/main" id="{C0CE3DF3-0E06-F944-92CD-A55D66A55ECF}"/>
              </a:ext>
            </a:extLst>
          </p:cNvPr>
          <p:cNvSpPr/>
          <p:nvPr/>
        </p:nvSpPr>
        <p:spPr>
          <a:xfrm>
            <a:off x="3041255" y="8177265"/>
            <a:ext cx="6719090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r>
              <a:rPr lang="de-DE" sz="1800" dirty="0" err="1"/>
              <a:t>Able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reconstruct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standard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EEG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41" name="Abgerundetes Rechteck">
            <a:extLst>
              <a:ext uri="{FF2B5EF4-FFF2-40B4-BE49-F238E27FC236}">
                <a16:creationId xmlns:a16="http://schemas.microsoft.com/office/drawing/2014/main" id="{F65DE31E-0849-1048-B7D1-890D2509E9E5}"/>
              </a:ext>
            </a:extLst>
          </p:cNvPr>
          <p:cNvSpPr/>
          <p:nvPr/>
        </p:nvSpPr>
        <p:spPr>
          <a:xfrm>
            <a:off x="7106639" y="3854345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3" name="Abgerundetes Rechteck">
            <a:extLst>
              <a:ext uri="{FF2B5EF4-FFF2-40B4-BE49-F238E27FC236}">
                <a16:creationId xmlns:a16="http://schemas.microsoft.com/office/drawing/2014/main" id="{DE65AF70-5090-BD49-BD5B-E2041CC7571C}"/>
              </a:ext>
            </a:extLst>
          </p:cNvPr>
          <p:cNvSpPr/>
          <p:nvPr/>
        </p:nvSpPr>
        <p:spPr>
          <a:xfrm>
            <a:off x="7106639" y="4530776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4" name="Abgerundetes Rechteck">
            <a:extLst>
              <a:ext uri="{FF2B5EF4-FFF2-40B4-BE49-F238E27FC236}">
                <a16:creationId xmlns:a16="http://schemas.microsoft.com/office/drawing/2014/main" id="{CC5B03A8-5AD9-BD47-B28E-7B4C7A87F703}"/>
              </a:ext>
            </a:extLst>
          </p:cNvPr>
          <p:cNvSpPr/>
          <p:nvPr/>
        </p:nvSpPr>
        <p:spPr>
          <a:xfrm>
            <a:off x="7106639" y="6563376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5" name="Abgerundetes Rechteck">
            <a:extLst>
              <a:ext uri="{FF2B5EF4-FFF2-40B4-BE49-F238E27FC236}">
                <a16:creationId xmlns:a16="http://schemas.microsoft.com/office/drawing/2014/main" id="{C86F65AF-8B17-3C4B-8008-222CAE8723FD}"/>
              </a:ext>
            </a:extLst>
          </p:cNvPr>
          <p:cNvSpPr/>
          <p:nvPr/>
        </p:nvSpPr>
        <p:spPr>
          <a:xfrm>
            <a:off x="7106639" y="7270228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6" name="Abgerundetes Rechteck">
            <a:extLst>
              <a:ext uri="{FF2B5EF4-FFF2-40B4-BE49-F238E27FC236}">
                <a16:creationId xmlns:a16="http://schemas.microsoft.com/office/drawing/2014/main" id="{ACD14137-5D0E-0A4A-B0D5-C5B2F95B05C9}"/>
              </a:ext>
            </a:extLst>
          </p:cNvPr>
          <p:cNvSpPr/>
          <p:nvPr/>
        </p:nvSpPr>
        <p:spPr>
          <a:xfrm>
            <a:off x="7108733" y="2499830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8" name="Abgerundetes Rechteck">
            <a:extLst>
              <a:ext uri="{FF2B5EF4-FFF2-40B4-BE49-F238E27FC236}">
                <a16:creationId xmlns:a16="http://schemas.microsoft.com/office/drawing/2014/main" id="{0367FEAF-EAFF-6E45-8C66-670F1712FF92}"/>
              </a:ext>
            </a:extLst>
          </p:cNvPr>
          <p:cNvSpPr/>
          <p:nvPr/>
        </p:nvSpPr>
        <p:spPr>
          <a:xfrm>
            <a:off x="7108733" y="5208861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9" name="Abgerundetes Rechteck">
            <a:extLst>
              <a:ext uri="{FF2B5EF4-FFF2-40B4-BE49-F238E27FC236}">
                <a16:creationId xmlns:a16="http://schemas.microsoft.com/office/drawing/2014/main" id="{B702865F-CC8F-A148-A888-A65B6D657B44}"/>
              </a:ext>
            </a:extLst>
          </p:cNvPr>
          <p:cNvSpPr/>
          <p:nvPr/>
        </p:nvSpPr>
        <p:spPr>
          <a:xfrm>
            <a:off x="7108733" y="5915713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7" name="Abgerundetes Rechteck">
            <a:extLst>
              <a:ext uri="{FF2B5EF4-FFF2-40B4-BE49-F238E27FC236}">
                <a16:creationId xmlns:a16="http://schemas.microsoft.com/office/drawing/2014/main" id="{474CA525-853E-E74B-8B22-3F9A2F67551E}"/>
              </a:ext>
            </a:extLst>
          </p:cNvPr>
          <p:cNvSpPr/>
          <p:nvPr/>
        </p:nvSpPr>
        <p:spPr>
          <a:xfrm>
            <a:off x="7108733" y="3176261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F669B9B4-C44D-224A-9746-339EAE3CB6A4}"/>
              </a:ext>
            </a:extLst>
          </p:cNvPr>
          <p:cNvSpPr txBox="1"/>
          <p:nvPr/>
        </p:nvSpPr>
        <p:spPr>
          <a:xfrm>
            <a:off x="11788618" y="3350088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Eye Blink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A712291-A327-0D4E-90AE-445A7A5D247E}"/>
              </a:ext>
            </a:extLst>
          </p:cNvPr>
          <p:cNvSpPr txBox="1"/>
          <p:nvPr/>
        </p:nvSpPr>
        <p:spPr>
          <a:xfrm>
            <a:off x="11788618" y="2634811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Muscle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C178E253-39CA-E647-B254-976B83AD0136}"/>
              </a:ext>
            </a:extLst>
          </p:cNvPr>
          <p:cNvSpPr txBox="1"/>
          <p:nvPr/>
        </p:nvSpPr>
        <p:spPr>
          <a:xfrm>
            <a:off x="11896196" y="5365853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electrical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50BE3AC5-FB58-4145-8BA6-D7C14269FDB4}"/>
              </a:ext>
            </a:extLst>
          </p:cNvPr>
          <p:cNvSpPr txBox="1"/>
          <p:nvPr/>
        </p:nvSpPr>
        <p:spPr>
          <a:xfrm>
            <a:off x="11896196" y="6073413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electrical</a:t>
            </a:r>
          </a:p>
        </p:txBody>
      </p:sp>
    </p:spTree>
    <p:extLst>
      <p:ext uri="{BB962C8B-B14F-4D97-AF65-F5344CB8AC3E}">
        <p14:creationId xmlns:p14="http://schemas.microsoft.com/office/powerpoint/2010/main" val="1865966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35" grpId="0" animBg="1"/>
      <p:bldP spid="38" grpId="0"/>
      <p:bldP spid="39" grpId="0"/>
      <p:bldP spid="40" grpId="0"/>
      <p:bldP spid="42" grpId="0" animBg="1"/>
      <p:bldP spid="41" grpId="0" animBg="1"/>
      <p:bldP spid="41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8" grpId="0" animBg="1"/>
      <p:bldP spid="49" grpId="0" animBg="1"/>
      <p:bldP spid="47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A89E5F-6CDE-FE44-9599-3B5F2AEF4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Literature</a:t>
            </a:r>
            <a:endParaRPr lang="de-DE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AD52C5-CD9B-A543-A01F-A9A74373E00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/>
              <a:t> [Delorme2007] - Enhanced </a:t>
            </a:r>
            <a:r>
              <a:rPr lang="de-DE" sz="1800" dirty="0" err="1"/>
              <a:t>detection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artifacts</a:t>
            </a:r>
            <a:r>
              <a:rPr lang="de-DE" sz="1800" dirty="0"/>
              <a:t> in EEG </a:t>
            </a:r>
            <a:r>
              <a:rPr lang="de-DE" sz="1800" dirty="0" err="1"/>
              <a:t>data</a:t>
            </a:r>
            <a:r>
              <a:rPr lang="de-DE" sz="1800" dirty="0"/>
              <a:t> </a:t>
            </a:r>
            <a:r>
              <a:rPr lang="de-DE" sz="1800" dirty="0" err="1"/>
              <a:t>using</a:t>
            </a:r>
            <a:r>
              <a:rPr lang="de-DE" sz="1800" dirty="0"/>
              <a:t> </a:t>
            </a:r>
            <a:r>
              <a:rPr lang="de-DE" sz="1800" dirty="0" err="1"/>
              <a:t>higher</a:t>
            </a:r>
            <a:r>
              <a:rPr lang="de-DE" sz="1800" dirty="0"/>
              <a:t>-order </a:t>
            </a:r>
            <a:r>
              <a:rPr lang="de-DE" sz="1800" dirty="0" err="1"/>
              <a:t>statistics</a:t>
            </a:r>
            <a:r>
              <a:rPr lang="de-DE" sz="1800" dirty="0"/>
              <a:t>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independent</a:t>
            </a:r>
            <a:r>
              <a:rPr lang="de-DE" sz="1800" dirty="0"/>
              <a:t> </a:t>
            </a:r>
            <a:r>
              <a:rPr lang="de-DE" sz="1800" dirty="0" err="1"/>
              <a:t>component</a:t>
            </a:r>
            <a:r>
              <a:rPr lang="de-DE" sz="1800" dirty="0"/>
              <a:t> </a:t>
            </a:r>
            <a:r>
              <a:rPr lang="de-DE" sz="1800" dirty="0" err="1"/>
              <a:t>analysis</a:t>
            </a:r>
            <a:r>
              <a:rPr lang="de-DE" sz="1800" dirty="0"/>
              <a:t> in NIH 2007</a:t>
            </a:r>
          </a:p>
          <a:p>
            <a:pPr marL="0" indent="0">
              <a:buNone/>
            </a:pPr>
            <a:r>
              <a:rPr lang="de-DE" sz="1800" dirty="0"/>
              <a:t> [2] - </a:t>
            </a:r>
            <a:r>
              <a:rPr lang="de-DE" sz="1800" dirty="0">
                <a:hlinkClick r:id="rId2"/>
              </a:rPr>
              <a:t>https://mne.tools/dev/overview/datasets_index.html</a:t>
            </a:r>
            <a:r>
              <a:rPr lang="de-DE" sz="1800" dirty="0"/>
              <a:t> </a:t>
            </a:r>
            <a:r>
              <a:rPr lang="de-DE" sz="1800" dirty="0" err="1"/>
              <a:t>visited</a:t>
            </a:r>
            <a:r>
              <a:rPr lang="de-DE" sz="1800" dirty="0"/>
              <a:t> 02.16.2021</a:t>
            </a:r>
          </a:p>
          <a:p>
            <a:pPr marL="0" indent="0">
              <a:buNone/>
            </a:pPr>
            <a:r>
              <a:rPr lang="de-DE" sz="1800" dirty="0"/>
              <a:t> [3] - https://</a:t>
            </a:r>
            <a:r>
              <a:rPr lang="de-DE" sz="1800" dirty="0" err="1"/>
              <a:t>brainworksneurotherapy.com</a:t>
            </a:r>
            <a:r>
              <a:rPr lang="de-DE" sz="1800" dirty="0"/>
              <a:t>/</a:t>
            </a:r>
            <a:r>
              <a:rPr lang="de-DE" sz="1800" dirty="0" err="1"/>
              <a:t>what-are-brainwaves</a:t>
            </a: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11272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496F8DCD-A9AA-F74B-A8B5-E40C1C9F67D3}"/>
              </a:ext>
            </a:extLst>
          </p:cNvPr>
          <p:cNvGrpSpPr/>
          <p:nvPr/>
        </p:nvGrpSpPr>
        <p:grpSpPr>
          <a:xfrm>
            <a:off x="6885174" y="3342116"/>
            <a:ext cx="5293319" cy="2916968"/>
            <a:chOff x="6885174" y="3342116"/>
            <a:chExt cx="5293319" cy="2916968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A6555F23-41E4-1C4E-B393-2C3D33C018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87700" y="3342116"/>
              <a:ext cx="4965912" cy="2916968"/>
            </a:xfrm>
            <a:prstGeom prst="rect">
              <a:avLst/>
            </a:prstGeom>
          </p:spPr>
        </p:pic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78553FB5-2D5C-4143-B7A4-DE6CCEDECE5D}"/>
                </a:ext>
              </a:extLst>
            </p:cNvPr>
            <p:cNvSpPr/>
            <p:nvPr/>
          </p:nvSpPr>
          <p:spPr>
            <a:xfrm>
              <a:off x="6885176" y="3959318"/>
              <a:ext cx="5140919" cy="1466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B2F295A3-2E00-C84E-B95E-2A69EB08B9FB}"/>
                </a:ext>
              </a:extLst>
            </p:cNvPr>
            <p:cNvSpPr/>
            <p:nvPr/>
          </p:nvSpPr>
          <p:spPr>
            <a:xfrm>
              <a:off x="6885175" y="4735311"/>
              <a:ext cx="5140919" cy="1466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2EA356FB-AA2F-9148-A16D-1E1F4248801A}"/>
                </a:ext>
              </a:extLst>
            </p:cNvPr>
            <p:cNvSpPr/>
            <p:nvPr/>
          </p:nvSpPr>
          <p:spPr>
            <a:xfrm>
              <a:off x="7037574" y="5489303"/>
              <a:ext cx="5140919" cy="1466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ED2FA8C-5292-4B48-A4DC-F377644EF971}"/>
                </a:ext>
              </a:extLst>
            </p:cNvPr>
            <p:cNvSpPr/>
            <p:nvPr/>
          </p:nvSpPr>
          <p:spPr>
            <a:xfrm>
              <a:off x="6885174" y="5487378"/>
              <a:ext cx="5140919" cy="1466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7" name="Textfeld 36">
            <a:extLst>
              <a:ext uri="{FF2B5EF4-FFF2-40B4-BE49-F238E27FC236}">
                <a16:creationId xmlns:a16="http://schemas.microsoft.com/office/drawing/2014/main" id="{631FE630-B2E2-F34A-AF3A-68E69B1BF1FA}"/>
              </a:ext>
            </a:extLst>
          </p:cNvPr>
          <p:cNvSpPr txBox="1"/>
          <p:nvPr/>
        </p:nvSpPr>
        <p:spPr>
          <a:xfrm>
            <a:off x="8513874" y="2850266"/>
            <a:ext cx="2604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/>
              <a:t>Synthetic</a:t>
            </a:r>
            <a:r>
              <a:rPr lang="de-DE" sz="1800" dirty="0"/>
              <a:t> EEG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DA1BFF00-7F59-B140-9558-F982FF35484C}"/>
              </a:ext>
            </a:extLst>
          </p:cNvPr>
          <p:cNvSpPr txBox="1"/>
          <p:nvPr/>
        </p:nvSpPr>
        <p:spPr>
          <a:xfrm>
            <a:off x="2200177" y="2845462"/>
            <a:ext cx="2604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Standard Input Signals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5D5289B0-70F8-CD4C-9192-2B4147C78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267" y="2414997"/>
            <a:ext cx="4965700" cy="5257800"/>
          </a:xfrm>
          <a:prstGeom prst="rect">
            <a:avLst/>
          </a:prstGeom>
        </p:spPr>
      </p:pic>
      <p:sp>
        <p:nvSpPr>
          <p:cNvPr id="28" name="Rechteck 27">
            <a:extLst>
              <a:ext uri="{FF2B5EF4-FFF2-40B4-BE49-F238E27FC236}">
                <a16:creationId xmlns:a16="http://schemas.microsoft.com/office/drawing/2014/main" id="{07203020-FC66-104D-841A-9C1CC0AF011D}"/>
              </a:ext>
            </a:extLst>
          </p:cNvPr>
          <p:cNvSpPr/>
          <p:nvPr/>
        </p:nvSpPr>
        <p:spPr>
          <a:xfrm>
            <a:off x="7080796" y="2905249"/>
            <a:ext cx="5211518" cy="1967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77F4292-E9DC-8D4D-8CC3-AAC06B6514A7}"/>
              </a:ext>
            </a:extLst>
          </p:cNvPr>
          <p:cNvSpPr/>
          <p:nvPr/>
        </p:nvSpPr>
        <p:spPr>
          <a:xfrm>
            <a:off x="7210267" y="3624364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4F5CEBE7-23CB-0146-9E55-140C444155E7}"/>
              </a:ext>
            </a:extLst>
          </p:cNvPr>
          <p:cNvSpPr/>
          <p:nvPr/>
        </p:nvSpPr>
        <p:spPr>
          <a:xfrm>
            <a:off x="7210267" y="4298320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5B07F129-E5E8-A745-B950-43E9D0289D48}"/>
              </a:ext>
            </a:extLst>
          </p:cNvPr>
          <p:cNvSpPr/>
          <p:nvPr/>
        </p:nvSpPr>
        <p:spPr>
          <a:xfrm>
            <a:off x="7210267" y="4969880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2594A8D4-BF90-5C4D-9C5F-B2914D311E23}"/>
              </a:ext>
            </a:extLst>
          </p:cNvPr>
          <p:cNvSpPr/>
          <p:nvPr/>
        </p:nvSpPr>
        <p:spPr>
          <a:xfrm>
            <a:off x="7210267" y="5641440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55A45B06-1D1B-1C45-A383-AE8B358C26B7}"/>
              </a:ext>
            </a:extLst>
          </p:cNvPr>
          <p:cNvSpPr/>
          <p:nvPr/>
        </p:nvSpPr>
        <p:spPr>
          <a:xfrm>
            <a:off x="7210267" y="6324575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07B550A-1AAC-CD4D-A6FC-DD7A4432480C}"/>
              </a:ext>
            </a:extLst>
          </p:cNvPr>
          <p:cNvSpPr/>
          <p:nvPr/>
        </p:nvSpPr>
        <p:spPr>
          <a:xfrm>
            <a:off x="7210267" y="6996135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Towards</a:t>
            </a:r>
            <a:r>
              <a:rPr lang="de-DE" sz="3200" dirty="0"/>
              <a:t> EEG </a:t>
            </a:r>
            <a:r>
              <a:rPr lang="de-DE" sz="3200" dirty="0" err="1"/>
              <a:t>data</a:t>
            </a:r>
            <a:br>
              <a:rPr lang="de-DE" sz="2400" dirty="0"/>
            </a:br>
            <a:r>
              <a:rPr lang="de-DE" sz="2400" dirty="0" err="1"/>
              <a:t>Results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data</a:t>
            </a:r>
            <a:endParaRPr lang="de-DE" sz="2400" dirty="0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38A45E3D-0AB7-B044-973E-4A2D1E01BD31}"/>
              </a:ext>
            </a:extLst>
          </p:cNvPr>
          <p:cNvGrpSpPr/>
          <p:nvPr/>
        </p:nvGrpSpPr>
        <p:grpSpPr>
          <a:xfrm>
            <a:off x="947986" y="3342116"/>
            <a:ext cx="4965913" cy="2916969"/>
            <a:chOff x="947986" y="3342116"/>
            <a:chExt cx="4965913" cy="2916969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9410A633-AA3B-1040-A2DD-97A29BC29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0509" y="3342116"/>
              <a:ext cx="4892000" cy="2916969"/>
            </a:xfrm>
            <a:prstGeom prst="rect">
              <a:avLst/>
            </a:prstGeom>
          </p:spPr>
        </p:pic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8FE37463-3B0F-0E48-9400-A4727678EB11}"/>
                </a:ext>
              </a:extLst>
            </p:cNvPr>
            <p:cNvSpPr/>
            <p:nvPr/>
          </p:nvSpPr>
          <p:spPr>
            <a:xfrm>
              <a:off x="947986" y="3946968"/>
              <a:ext cx="4892000" cy="1466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793A9375-0DE6-584C-8F57-43325D63F46D}"/>
                </a:ext>
              </a:extLst>
            </p:cNvPr>
            <p:cNvSpPr/>
            <p:nvPr/>
          </p:nvSpPr>
          <p:spPr>
            <a:xfrm>
              <a:off x="947986" y="4722960"/>
              <a:ext cx="4965913" cy="1381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8FC334C8-CDA5-4443-B9A8-72D25C3D4999}"/>
                </a:ext>
              </a:extLst>
            </p:cNvPr>
            <p:cNvSpPr/>
            <p:nvPr/>
          </p:nvSpPr>
          <p:spPr>
            <a:xfrm>
              <a:off x="947987" y="5487378"/>
              <a:ext cx="4891999" cy="1381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6" name="Grafik 5">
            <a:extLst>
              <a:ext uri="{FF2B5EF4-FFF2-40B4-BE49-F238E27FC236}">
                <a16:creationId xmlns:a16="http://schemas.microsoft.com/office/drawing/2014/main" id="{E0B7A93E-333E-5944-A514-0A93E4BD1A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661" y="2385573"/>
            <a:ext cx="4686300" cy="5270500"/>
          </a:xfrm>
          <a:prstGeom prst="rect">
            <a:avLst/>
          </a:prstGeom>
        </p:spPr>
      </p:pic>
      <p:sp>
        <p:nvSpPr>
          <p:cNvPr id="18" name="Rechteck 17">
            <a:extLst>
              <a:ext uri="{FF2B5EF4-FFF2-40B4-BE49-F238E27FC236}">
                <a16:creationId xmlns:a16="http://schemas.microsoft.com/office/drawing/2014/main" id="{464FD296-7334-914C-8FBC-ACDA757BC994}"/>
              </a:ext>
            </a:extLst>
          </p:cNvPr>
          <p:cNvSpPr/>
          <p:nvPr/>
        </p:nvSpPr>
        <p:spPr>
          <a:xfrm>
            <a:off x="772421" y="2905249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7BCCDF39-B9CB-A845-8527-E6F2FDB095CB}"/>
              </a:ext>
            </a:extLst>
          </p:cNvPr>
          <p:cNvSpPr/>
          <p:nvPr/>
        </p:nvSpPr>
        <p:spPr>
          <a:xfrm>
            <a:off x="808115" y="3591124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D1E8D48A-6A2F-E04B-9DB5-026F92F44240}"/>
              </a:ext>
            </a:extLst>
          </p:cNvPr>
          <p:cNvSpPr/>
          <p:nvPr/>
        </p:nvSpPr>
        <p:spPr>
          <a:xfrm>
            <a:off x="843809" y="4265425"/>
            <a:ext cx="5037303" cy="1445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4313CEE9-7702-B94A-B656-03C077B3862C}"/>
              </a:ext>
            </a:extLst>
          </p:cNvPr>
          <p:cNvSpPr/>
          <p:nvPr/>
        </p:nvSpPr>
        <p:spPr>
          <a:xfrm>
            <a:off x="879503" y="4962874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F37286D-A542-1F4C-BE59-943CE163F93A}"/>
              </a:ext>
            </a:extLst>
          </p:cNvPr>
          <p:cNvSpPr/>
          <p:nvPr/>
        </p:nvSpPr>
        <p:spPr>
          <a:xfrm>
            <a:off x="937248" y="5623609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C7F42A9D-B089-AC45-83BF-72DEF9D019B1}"/>
              </a:ext>
            </a:extLst>
          </p:cNvPr>
          <p:cNvSpPr/>
          <p:nvPr/>
        </p:nvSpPr>
        <p:spPr>
          <a:xfrm>
            <a:off x="950891" y="6278325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432A7218-0655-9F4A-91CF-B68430A21BC7}"/>
              </a:ext>
            </a:extLst>
          </p:cNvPr>
          <p:cNvSpPr/>
          <p:nvPr/>
        </p:nvSpPr>
        <p:spPr>
          <a:xfrm>
            <a:off x="950891" y="6939060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Pfeil nach rechts 25">
            <a:extLst>
              <a:ext uri="{FF2B5EF4-FFF2-40B4-BE49-F238E27FC236}">
                <a16:creationId xmlns:a16="http://schemas.microsoft.com/office/drawing/2014/main" id="{BB308C84-EDB4-6C4D-A994-55FF898694B0}"/>
              </a:ext>
            </a:extLst>
          </p:cNvPr>
          <p:cNvSpPr/>
          <p:nvPr/>
        </p:nvSpPr>
        <p:spPr>
          <a:xfrm>
            <a:off x="5851327" y="4814685"/>
            <a:ext cx="1166897" cy="380699"/>
          </a:xfrm>
          <a:prstGeom prst="rightArrow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AF095197-A1E8-3341-8CE1-6325CFB0CB06}"/>
              </a:ext>
            </a:extLst>
          </p:cNvPr>
          <p:cNvSpPr/>
          <p:nvPr/>
        </p:nvSpPr>
        <p:spPr>
          <a:xfrm>
            <a:off x="950891" y="2236558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925B320D-FC00-344E-853A-1545E9213E0F}"/>
              </a:ext>
            </a:extLst>
          </p:cNvPr>
          <p:cNvSpPr txBox="1"/>
          <p:nvPr/>
        </p:nvSpPr>
        <p:spPr>
          <a:xfrm>
            <a:off x="1792625" y="2080031"/>
            <a:ext cx="3353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Mixed </a:t>
            </a:r>
            <a:r>
              <a:rPr lang="de-DE" sz="1800" dirty="0" err="1"/>
              <a:t>signals</a:t>
            </a:r>
            <a:r>
              <a:rPr lang="de-DE" sz="1800" dirty="0"/>
              <a:t> + </a:t>
            </a:r>
            <a:r>
              <a:rPr lang="de-DE" sz="1800" dirty="0" err="1"/>
              <a:t>added</a:t>
            </a:r>
            <a:r>
              <a:rPr lang="de-DE" sz="1800" dirty="0"/>
              <a:t>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CB11BDE9-86F4-DC41-A895-BE5A729E53C5}"/>
              </a:ext>
            </a:extLst>
          </p:cNvPr>
          <p:cNvSpPr txBox="1"/>
          <p:nvPr/>
        </p:nvSpPr>
        <p:spPr>
          <a:xfrm>
            <a:off x="8012313" y="2080031"/>
            <a:ext cx="3607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/>
              <a:t>Reconstructed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+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CB17B2E-4557-1243-8E08-5ED3251D9AA7}"/>
              </a:ext>
            </a:extLst>
          </p:cNvPr>
          <p:cNvSpPr txBox="1"/>
          <p:nvPr/>
        </p:nvSpPr>
        <p:spPr>
          <a:xfrm>
            <a:off x="5794728" y="4419079"/>
            <a:ext cx="125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chemeClr val="accent5"/>
                </a:solidFill>
              </a:rPr>
              <a:t>PowerICA</a:t>
            </a:r>
            <a:endParaRPr lang="de-DE" sz="1800" dirty="0">
              <a:solidFill>
                <a:schemeClr val="accent5"/>
              </a:solidFill>
            </a:endParaRPr>
          </a:p>
        </p:txBody>
      </p:sp>
      <p:sp>
        <p:nvSpPr>
          <p:cNvPr id="42" name="Abgerundetes Rechteck">
            <a:extLst>
              <a:ext uri="{FF2B5EF4-FFF2-40B4-BE49-F238E27FC236}">
                <a16:creationId xmlns:a16="http://schemas.microsoft.com/office/drawing/2014/main" id="{C0CE3DF3-0E06-F944-92CD-A55D66A55ECF}"/>
              </a:ext>
            </a:extLst>
          </p:cNvPr>
          <p:cNvSpPr/>
          <p:nvPr/>
        </p:nvSpPr>
        <p:spPr>
          <a:xfrm>
            <a:off x="3041255" y="8178418"/>
            <a:ext cx="6719090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r>
              <a:rPr lang="de-DE" sz="1800" dirty="0" err="1"/>
              <a:t>Able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reconstruct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standard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EEG </a:t>
            </a:r>
            <a:r>
              <a:rPr lang="de-DE" sz="1800" dirty="0" err="1"/>
              <a:t>artifacts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4258793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6" grpId="0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35" grpId="0" animBg="1"/>
      <p:bldP spid="38" grpId="0"/>
      <p:bldP spid="39" grpId="0"/>
      <p:bldP spid="4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Towards</a:t>
            </a:r>
            <a:r>
              <a:rPr lang="de-DE" sz="3200" dirty="0"/>
              <a:t> EEG </a:t>
            </a:r>
            <a:r>
              <a:rPr lang="de-DE" sz="3200" dirty="0" err="1"/>
              <a:t>data</a:t>
            </a:r>
            <a:br>
              <a:rPr lang="de-DE" sz="3200" dirty="0"/>
            </a:b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artifact</a:t>
            </a:r>
            <a:r>
              <a:rPr lang="de-DE" sz="2400" dirty="0"/>
              <a:t> </a:t>
            </a:r>
            <a:r>
              <a:rPr lang="de-DE" sz="2400" dirty="0" err="1"/>
              <a:t>reconstruction</a:t>
            </a:r>
            <a:endParaRPr lang="de-DE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A3218C-DCA1-4E4D-AA81-9D104B45071A}"/>
              </a:ext>
            </a:extLst>
          </p:cNvPr>
          <p:cNvSpPr txBox="1"/>
          <p:nvPr/>
        </p:nvSpPr>
        <p:spPr>
          <a:xfrm>
            <a:off x="385816" y="2087219"/>
            <a:ext cx="2646878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2000" dirty="0" err="1">
                <a:solidFill>
                  <a:schemeClr val="accent5"/>
                </a:solidFill>
              </a:rPr>
              <a:t>Synthetic</a:t>
            </a:r>
            <a:r>
              <a:rPr lang="de-DE" sz="2000" dirty="0">
                <a:solidFill>
                  <a:schemeClr val="accent5"/>
                </a:solidFill>
              </a:rPr>
              <a:t> - EEG </a:t>
            </a:r>
            <a:r>
              <a:rPr lang="de-DE" sz="2000" dirty="0" err="1">
                <a:solidFill>
                  <a:schemeClr val="accent5"/>
                </a:solidFill>
              </a:rPr>
              <a:t>data</a:t>
            </a:r>
            <a:endParaRPr lang="de-DE" sz="2000" dirty="0">
              <a:solidFill>
                <a:schemeClr val="accent5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214F585-1E64-5941-B614-852E3517A823}"/>
              </a:ext>
            </a:extLst>
          </p:cNvPr>
          <p:cNvSpPr txBox="1"/>
          <p:nvPr/>
        </p:nvSpPr>
        <p:spPr>
          <a:xfrm>
            <a:off x="499030" y="5577041"/>
            <a:ext cx="5161539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3. </a:t>
            </a:r>
            <a:r>
              <a:rPr lang="en-AU" sz="1800" dirty="0"/>
              <a:t>We generated </a:t>
            </a:r>
            <a:r>
              <a:rPr lang="en-AU" sz="1800" dirty="0">
                <a:solidFill>
                  <a:schemeClr val="accent5"/>
                </a:solidFill>
              </a:rPr>
              <a:t>realistic artifacts </a:t>
            </a:r>
            <a:r>
              <a:rPr lang="en-AU" sz="1800" dirty="0"/>
              <a:t>and added one on each channel</a:t>
            </a:r>
          </a:p>
          <a:p>
            <a:pPr>
              <a:buClr>
                <a:srgbClr val="005C9C"/>
              </a:buClr>
            </a:pPr>
            <a:endParaRPr lang="en-AU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Artifacts which typically come along with EEG data [Delorme2007]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Optional: Add single or patchy (1000std) Outliers and white noise (3std)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A3E9559-3E9C-1B41-A05D-A703D526D05C}"/>
              </a:ext>
            </a:extLst>
          </p:cNvPr>
          <p:cNvSpPr txBox="1"/>
          <p:nvPr/>
        </p:nvSpPr>
        <p:spPr>
          <a:xfrm>
            <a:off x="504000" y="2800669"/>
            <a:ext cx="4019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1. </a:t>
            </a:r>
            <a:r>
              <a:rPr lang="en-AU" sz="1800" dirty="0"/>
              <a:t>Use real EEG data as input signals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5C8B22F-072C-2B4E-B5F3-E70E25DC3EEB}"/>
              </a:ext>
            </a:extLst>
          </p:cNvPr>
          <p:cNvSpPr txBox="1"/>
          <p:nvPr/>
        </p:nvSpPr>
        <p:spPr>
          <a:xfrm>
            <a:off x="499030" y="4320101"/>
            <a:ext cx="4095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2. </a:t>
            </a:r>
            <a:r>
              <a:rPr lang="en-AU" sz="1800" dirty="0"/>
              <a:t>Mix Data with random mixing matrix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75A48A17-01A2-8549-BBD7-1DB58A26F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8224" y="2697599"/>
            <a:ext cx="5346634" cy="2528919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BCD11A5B-0ED2-0040-BB01-801D38867685}"/>
              </a:ext>
            </a:extLst>
          </p:cNvPr>
          <p:cNvSpPr/>
          <p:nvPr/>
        </p:nvSpPr>
        <p:spPr>
          <a:xfrm>
            <a:off x="5988224" y="3191773"/>
            <a:ext cx="5346633" cy="1392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69C5E9C-1E36-7647-95F9-6D816E30A76E}"/>
              </a:ext>
            </a:extLst>
          </p:cNvPr>
          <p:cNvSpPr/>
          <p:nvPr/>
        </p:nvSpPr>
        <p:spPr>
          <a:xfrm>
            <a:off x="5988223" y="3811831"/>
            <a:ext cx="5346633" cy="1392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C31FE278-9E84-B845-AB59-3381BC44E723}"/>
              </a:ext>
            </a:extLst>
          </p:cNvPr>
          <p:cNvSpPr/>
          <p:nvPr/>
        </p:nvSpPr>
        <p:spPr>
          <a:xfrm>
            <a:off x="5988222" y="4453661"/>
            <a:ext cx="5346633" cy="1392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1780BF8-23E8-7B4E-BBDA-C9F46BEFCECF}"/>
              </a:ext>
            </a:extLst>
          </p:cNvPr>
          <p:cNvSpPr txBox="1"/>
          <p:nvPr/>
        </p:nvSpPr>
        <p:spPr>
          <a:xfrm>
            <a:off x="499030" y="8311308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4. </a:t>
            </a:r>
            <a:r>
              <a:rPr lang="en-AU" sz="1800" dirty="0"/>
              <a:t>Perform ICA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2A75D12-A35A-9342-BFCA-444734EFF07D}"/>
              </a:ext>
            </a:extLst>
          </p:cNvPr>
          <p:cNvSpPr txBox="1"/>
          <p:nvPr/>
        </p:nvSpPr>
        <p:spPr>
          <a:xfrm>
            <a:off x="5912022" y="2365995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chemeClr val="accent5"/>
                </a:solidFill>
              </a:rPr>
              <a:t>EEG - data </a:t>
            </a: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C939C2FA-3511-7F41-859E-B8A5D9990712}"/>
              </a:ext>
            </a:extLst>
          </p:cNvPr>
          <p:cNvGrpSpPr/>
          <p:nvPr/>
        </p:nvGrpSpPr>
        <p:grpSpPr>
          <a:xfrm>
            <a:off x="5912022" y="5241990"/>
            <a:ext cx="6418726" cy="2882253"/>
            <a:chOff x="5912022" y="5241990"/>
            <a:chExt cx="6418726" cy="2882253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1676F54B-A6FC-384B-9598-0E2EB23A3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88226" y="5586149"/>
              <a:ext cx="5346633" cy="2500146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EA8AB50E-59CA-4C4F-B296-42547E9E0FCE}"/>
                </a:ext>
              </a:extLst>
            </p:cNvPr>
            <p:cNvSpPr txBox="1"/>
            <p:nvPr/>
          </p:nvSpPr>
          <p:spPr>
            <a:xfrm>
              <a:off x="10983156" y="6380678"/>
              <a:ext cx="1119958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Muscle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C962AB39-3C57-C042-9532-9519FE255626}"/>
                </a:ext>
              </a:extLst>
            </p:cNvPr>
            <p:cNvSpPr txBox="1"/>
            <p:nvPr/>
          </p:nvSpPr>
          <p:spPr>
            <a:xfrm>
              <a:off x="10953696" y="5697455"/>
              <a:ext cx="137705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Eye Blink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5952CDFF-3952-8C40-9017-697B974496F9}"/>
                </a:ext>
              </a:extLst>
            </p:cNvPr>
            <p:cNvSpPr txBox="1"/>
            <p:nvPr/>
          </p:nvSpPr>
          <p:spPr>
            <a:xfrm>
              <a:off x="10983156" y="7113961"/>
              <a:ext cx="134759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Electrical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551354C-7B6A-784D-8F7F-5F37A5322551}"/>
                </a:ext>
              </a:extLst>
            </p:cNvPr>
            <p:cNvSpPr txBox="1"/>
            <p:nvPr/>
          </p:nvSpPr>
          <p:spPr>
            <a:xfrm>
              <a:off x="10983156" y="7847244"/>
              <a:ext cx="134759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Electrical</a:t>
              </a:r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63234725-5607-C041-B1F1-E1CC00AA0991}"/>
                </a:ext>
              </a:extLst>
            </p:cNvPr>
            <p:cNvSpPr/>
            <p:nvPr/>
          </p:nvSpPr>
          <p:spPr>
            <a:xfrm>
              <a:off x="5988223" y="6107938"/>
              <a:ext cx="5346633" cy="1392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DBEA06D9-DBC1-8544-8336-593AEBE4EA9F}"/>
                </a:ext>
              </a:extLst>
            </p:cNvPr>
            <p:cNvSpPr/>
            <p:nvPr/>
          </p:nvSpPr>
          <p:spPr>
            <a:xfrm>
              <a:off x="5988222" y="6755708"/>
              <a:ext cx="5346633" cy="1392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EEF5D7F6-0614-0141-8CC0-CB98A31C7405}"/>
                </a:ext>
              </a:extLst>
            </p:cNvPr>
            <p:cNvSpPr/>
            <p:nvPr/>
          </p:nvSpPr>
          <p:spPr>
            <a:xfrm>
              <a:off x="5988222" y="7403875"/>
              <a:ext cx="5346633" cy="1392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F566578E-85E4-6E47-AA1D-DC7878302222}"/>
                </a:ext>
              </a:extLst>
            </p:cNvPr>
            <p:cNvSpPr txBox="1"/>
            <p:nvPr/>
          </p:nvSpPr>
          <p:spPr>
            <a:xfrm>
              <a:off x="5912022" y="5241990"/>
              <a:ext cx="3506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>
                  <a:solidFill>
                    <a:schemeClr val="accent5"/>
                  </a:solidFill>
                </a:rPr>
                <a:t>Realistic artifacts </a:t>
              </a:r>
              <a:r>
                <a:rPr lang="en-AU" sz="1800" dirty="0"/>
                <a:t>[Delorme2007]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073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FA0C3B-ABA6-9F46-9C82-407D5B5B0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Experiment Design</a:t>
            </a:r>
            <a:br>
              <a:rPr lang="de-DE" dirty="0"/>
            </a:br>
            <a:r>
              <a:rPr lang="de-DE" sz="2800" dirty="0"/>
              <a:t>Experiment </a:t>
            </a:r>
            <a:r>
              <a:rPr lang="de-DE" sz="2800" dirty="0" err="1"/>
              <a:t>Types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0FACB2C-5E3F-2146-B869-1085B30EFA7F}"/>
              </a:ext>
            </a:extLst>
          </p:cNvPr>
          <p:cNvSpPr txBox="1"/>
          <p:nvPr/>
        </p:nvSpPr>
        <p:spPr>
          <a:xfrm>
            <a:off x="504000" y="2147559"/>
            <a:ext cx="10360208" cy="32008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2000" dirty="0"/>
              <a:t>1.) Focus on </a:t>
            </a:r>
            <a:r>
              <a:rPr lang="en-AU" sz="2000" dirty="0">
                <a:solidFill>
                  <a:schemeClr val="accent5"/>
                </a:solidFill>
              </a:rPr>
              <a:t>Sample Size</a:t>
            </a:r>
          </a:p>
          <a:p>
            <a:endParaRPr lang="en-AU" sz="2000" dirty="0">
              <a:solidFill>
                <a:schemeClr val="accent5"/>
              </a:solidFill>
            </a:endParaRPr>
          </a:p>
          <a:p>
            <a:pPr>
              <a:buClr>
                <a:srgbClr val="005C9C"/>
              </a:buClr>
            </a:pPr>
            <a:r>
              <a:rPr lang="en-AU" sz="1800" dirty="0"/>
              <a:t> 	Initialize standard signals with different Sample Sizes: 1000, 2500, 5000, 10000, 15000</a:t>
            </a:r>
          </a:p>
          <a:p>
            <a:pPr>
              <a:buClr>
                <a:srgbClr val="005C9C"/>
              </a:buClr>
            </a:pPr>
            <a:endParaRPr lang="en-AU" sz="1800" dirty="0"/>
          </a:p>
          <a:p>
            <a:pPr marL="1623060" lvl="2" indent="-342900">
              <a:buClr>
                <a:schemeClr val="tx2"/>
              </a:buClr>
              <a:buFont typeface="Systemschrift Normal"/>
              <a:buChar char="►"/>
            </a:pPr>
            <a:r>
              <a:rPr lang="en-AU" sz="1800" b="1" dirty="0"/>
              <a:t>Type I</a:t>
            </a:r>
            <a:r>
              <a:rPr lang="en-AU" sz="1800" dirty="0"/>
              <a:t>: No Noise, No Outlier, 1000 runs</a:t>
            </a:r>
          </a:p>
          <a:p>
            <a:pPr marL="1623060" lvl="2" indent="-342900">
              <a:buClr>
                <a:schemeClr val="tx2"/>
              </a:buClr>
              <a:buFont typeface="Systemschrift Normal"/>
              <a:buChar char="►"/>
            </a:pPr>
            <a:endParaRPr lang="en-AU" sz="1800" b="1" dirty="0"/>
          </a:p>
          <a:p>
            <a:pPr marL="1623060" lvl="2" indent="-342900">
              <a:buClr>
                <a:schemeClr val="tx2"/>
              </a:buClr>
              <a:buFont typeface="Systemschrift Normal"/>
              <a:buChar char="►"/>
            </a:pPr>
            <a:r>
              <a:rPr lang="en-AU" sz="1800" b="1" dirty="0"/>
              <a:t>Type II</a:t>
            </a:r>
            <a:r>
              <a:rPr lang="en-AU" sz="1800" dirty="0"/>
              <a:t>: 40dB SNR, No Outlier, 1000 runs</a:t>
            </a:r>
          </a:p>
          <a:p>
            <a:pPr marL="1623060" lvl="2" indent="-342900">
              <a:buClr>
                <a:schemeClr val="tx2"/>
              </a:buClr>
              <a:buFont typeface="Systemschrift Normal"/>
              <a:buChar char="►"/>
            </a:pPr>
            <a:endParaRPr lang="en-AU" sz="1800" b="1" dirty="0"/>
          </a:p>
          <a:p>
            <a:pPr marL="1623060" lvl="2" indent="-342900">
              <a:buClr>
                <a:schemeClr val="tx2"/>
              </a:buClr>
              <a:buFont typeface="Systemschrift Normal"/>
              <a:buChar char="►"/>
            </a:pPr>
            <a:r>
              <a:rPr lang="en-AU" sz="1800" b="1" dirty="0"/>
              <a:t>Type III</a:t>
            </a:r>
            <a:r>
              <a:rPr lang="en-AU" sz="1800" dirty="0"/>
              <a:t>: No Noise, 0.1% Outlier with std = 100, 1000 runs</a:t>
            </a:r>
          </a:p>
          <a:p>
            <a:pPr marL="1623060" lvl="2" indent="-342900">
              <a:buClr>
                <a:schemeClr val="tx2"/>
              </a:buClr>
              <a:buFont typeface="Systemschrift Normal"/>
              <a:buChar char="►"/>
            </a:pPr>
            <a:endParaRPr lang="en-AU" sz="1800" b="1" dirty="0"/>
          </a:p>
          <a:p>
            <a:pPr marL="1623060" lvl="2" indent="-342900">
              <a:buClr>
                <a:schemeClr val="tx2"/>
              </a:buClr>
              <a:buFont typeface="Systemschrift Normal"/>
              <a:buChar char="►"/>
            </a:pPr>
            <a:r>
              <a:rPr lang="en-AU" sz="1800" b="1" dirty="0"/>
              <a:t>Type IV</a:t>
            </a:r>
            <a:r>
              <a:rPr lang="en-AU" sz="1800" dirty="0"/>
              <a:t>: 40dB SNR, 0.1% Outlier with std = 100, 1000 runs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1F523BF-FD69-1845-A255-4002FE082E38}"/>
              </a:ext>
            </a:extLst>
          </p:cNvPr>
          <p:cNvSpPr txBox="1"/>
          <p:nvPr/>
        </p:nvSpPr>
        <p:spPr>
          <a:xfrm>
            <a:off x="504000" y="5753168"/>
            <a:ext cx="11065401" cy="264687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2000" dirty="0"/>
              <a:t>2.) Focus on </a:t>
            </a:r>
            <a:r>
              <a:rPr lang="en-AU" sz="2000" dirty="0">
                <a:solidFill>
                  <a:schemeClr val="accent5"/>
                </a:solidFill>
              </a:rPr>
              <a:t>amount of noise/outlier – Breakdown Point Analyses</a:t>
            </a:r>
          </a:p>
          <a:p>
            <a:endParaRPr lang="en-AU" sz="2000" dirty="0">
              <a:solidFill>
                <a:schemeClr val="accent5"/>
              </a:solidFill>
            </a:endParaRPr>
          </a:p>
          <a:p>
            <a:pPr>
              <a:buClr>
                <a:schemeClr val="tx2"/>
              </a:buClr>
            </a:pPr>
            <a:r>
              <a:rPr lang="en-AU" sz="1800" dirty="0"/>
              <a:t>	Initialize standard signals with fix Sample Size of 10000</a:t>
            </a:r>
          </a:p>
          <a:p>
            <a:pPr>
              <a:buClr>
                <a:schemeClr val="tx2"/>
              </a:buClr>
            </a:pPr>
            <a:endParaRPr lang="en-AU" sz="1800" dirty="0"/>
          </a:p>
          <a:p>
            <a:pPr marL="1623060" lvl="2" indent="-342900">
              <a:buClr>
                <a:schemeClr val="tx2"/>
              </a:buClr>
              <a:buFont typeface="Systemschrift Normal"/>
              <a:buChar char="►"/>
            </a:pPr>
            <a:r>
              <a:rPr lang="en-AU" sz="1800" b="1" dirty="0"/>
              <a:t>Type V</a:t>
            </a:r>
            <a:r>
              <a:rPr lang="en-AU" sz="1800" dirty="0"/>
              <a:t>: increase noise SNR: 40 dB, 30 dB, 20 dB, 10 dB, 6 dB, 3 dB</a:t>
            </a:r>
          </a:p>
          <a:p>
            <a:pPr marL="342900" indent="-342900">
              <a:buClr>
                <a:schemeClr val="tx2"/>
              </a:buClr>
              <a:buFont typeface="Systemschrift Normal"/>
              <a:buChar char="►"/>
            </a:pPr>
            <a:endParaRPr lang="en-AU" sz="1800" dirty="0"/>
          </a:p>
          <a:p>
            <a:pPr marL="1623060" lvl="2" indent="-342900">
              <a:buClr>
                <a:schemeClr val="tx2"/>
              </a:buClr>
              <a:buFont typeface="Systemschrift Normal"/>
              <a:buChar char="►"/>
            </a:pPr>
            <a:r>
              <a:rPr lang="en-AU" sz="1800" b="1" dirty="0"/>
              <a:t>Type VI</a:t>
            </a:r>
            <a:r>
              <a:rPr lang="en-AU" sz="1800" dirty="0"/>
              <a:t>: increase Outlier </a:t>
            </a:r>
            <a:r>
              <a:rPr lang="en-AU" sz="1800" b="1" dirty="0"/>
              <a:t>patchy</a:t>
            </a:r>
            <a:r>
              <a:rPr lang="en-AU" sz="1800" dirty="0"/>
              <a:t> %: 0.1, 0.25, 0.5, 1, 1.5, 5, 10, 20, 50  with 100 STD</a:t>
            </a:r>
          </a:p>
          <a:p>
            <a:pPr marL="342900" indent="-342900">
              <a:buClr>
                <a:schemeClr val="tx2"/>
              </a:buClr>
              <a:buFont typeface="Systemschrift Normal"/>
              <a:buChar char="►"/>
            </a:pPr>
            <a:endParaRPr lang="en-AU" sz="1800" dirty="0"/>
          </a:p>
          <a:p>
            <a:pPr marL="1623060" lvl="2" indent="-342900">
              <a:buClr>
                <a:schemeClr val="tx2"/>
              </a:buClr>
              <a:buFont typeface="Systemschrift Normal"/>
              <a:buChar char="►"/>
            </a:pPr>
            <a:r>
              <a:rPr lang="en-AU" sz="1800" b="1" dirty="0"/>
              <a:t>Type VII</a:t>
            </a:r>
            <a:r>
              <a:rPr lang="en-AU" sz="1800" dirty="0"/>
              <a:t>: increase Outlier </a:t>
            </a:r>
            <a:r>
              <a:rPr lang="en-AU" sz="1800" b="1" dirty="0"/>
              <a:t>impulsive</a:t>
            </a:r>
            <a:r>
              <a:rPr lang="en-AU" sz="1800" dirty="0"/>
              <a:t> %: 0.1, 0.25, 0.5, 1, 1.5, 5, 10, 20, 50  with 100 STD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0B2570A-2179-CF4C-B849-E790476032EA}"/>
              </a:ext>
            </a:extLst>
          </p:cNvPr>
          <p:cNvGrpSpPr/>
          <p:nvPr/>
        </p:nvGrpSpPr>
        <p:grpSpPr>
          <a:xfrm>
            <a:off x="888524" y="2655961"/>
            <a:ext cx="515733" cy="516258"/>
            <a:chOff x="659924" y="3293810"/>
            <a:chExt cx="515733" cy="516258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CF8A672A-AC44-7F44-8783-4A64C1554A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659924" y="3293810"/>
              <a:ext cx="515733" cy="5162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C266F828-67CA-694C-982E-5BC4F9C1D6BD}"/>
                </a:ext>
              </a:extLst>
            </p:cNvPr>
            <p:cNvSpPr txBox="1"/>
            <p:nvPr/>
          </p:nvSpPr>
          <p:spPr>
            <a:xfrm>
              <a:off x="770833" y="3413439"/>
              <a:ext cx="2939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1"/>
                  </a:solidFill>
                </a:rPr>
                <a:t>N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EFB01027-A0B0-D447-AFFD-C9C9B47106DA}"/>
              </a:ext>
            </a:extLst>
          </p:cNvPr>
          <p:cNvGrpSpPr/>
          <p:nvPr/>
        </p:nvGrpSpPr>
        <p:grpSpPr>
          <a:xfrm>
            <a:off x="547787" y="3279969"/>
            <a:ext cx="580222" cy="321914"/>
            <a:chOff x="6721755" y="6393106"/>
            <a:chExt cx="2316488" cy="86086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42B3DC-B769-C94B-98AF-FA84702837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14" name="Straight Arrow Connector 14">
              <a:extLst>
                <a:ext uri="{FF2B5EF4-FFF2-40B4-BE49-F238E27FC236}">
                  <a16:creationId xmlns:a16="http://schemas.microsoft.com/office/drawing/2014/main" id="{CE6553BE-698C-4D48-AF1D-9BDACB3898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7">
              <a:extLst>
                <a:ext uri="{FF2B5EF4-FFF2-40B4-BE49-F238E27FC236}">
                  <a16:creationId xmlns:a16="http://schemas.microsoft.com/office/drawing/2014/main" id="{080D2F26-4F1E-624B-B8EC-01B954CDF7D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78512CC2-E723-0149-8EBB-3B19BD782488}"/>
              </a:ext>
            </a:extLst>
          </p:cNvPr>
          <p:cNvGrpSpPr/>
          <p:nvPr/>
        </p:nvGrpSpPr>
        <p:grpSpPr>
          <a:xfrm>
            <a:off x="547787" y="3867198"/>
            <a:ext cx="580222" cy="321914"/>
            <a:chOff x="6721755" y="6393106"/>
            <a:chExt cx="2316488" cy="860867"/>
          </a:xfrm>
        </p:grpSpPr>
        <p:pic>
          <p:nvPicPr>
            <p:cNvPr id="17" name="Picture 12">
              <a:extLst>
                <a:ext uri="{FF2B5EF4-FFF2-40B4-BE49-F238E27FC236}">
                  <a16:creationId xmlns:a16="http://schemas.microsoft.com/office/drawing/2014/main" id="{41436E49-033F-BF41-8A70-8D029A38A0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18" name="Straight Arrow Connector 14">
              <a:extLst>
                <a:ext uri="{FF2B5EF4-FFF2-40B4-BE49-F238E27FC236}">
                  <a16:creationId xmlns:a16="http://schemas.microsoft.com/office/drawing/2014/main" id="{3B7F687C-24CA-D149-9DD5-693DFDAF1C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7">
              <a:extLst>
                <a:ext uri="{FF2B5EF4-FFF2-40B4-BE49-F238E27FC236}">
                  <a16:creationId xmlns:a16="http://schemas.microsoft.com/office/drawing/2014/main" id="{93180849-8626-D14A-BDED-97DBF06D1EF2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0D4A493E-8BB3-104A-9DDC-18749BC1E2C0}"/>
              </a:ext>
            </a:extLst>
          </p:cNvPr>
          <p:cNvGrpSpPr/>
          <p:nvPr/>
        </p:nvGrpSpPr>
        <p:grpSpPr>
          <a:xfrm>
            <a:off x="547787" y="4444852"/>
            <a:ext cx="580222" cy="321914"/>
            <a:chOff x="6721755" y="6393106"/>
            <a:chExt cx="2316488" cy="860867"/>
          </a:xfrm>
        </p:grpSpPr>
        <p:pic>
          <p:nvPicPr>
            <p:cNvPr id="21" name="Picture 12">
              <a:extLst>
                <a:ext uri="{FF2B5EF4-FFF2-40B4-BE49-F238E27FC236}">
                  <a16:creationId xmlns:a16="http://schemas.microsoft.com/office/drawing/2014/main" id="{1C2382EA-DEC0-4A49-AEF6-77E132397E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22" name="Straight Arrow Connector 14">
              <a:extLst>
                <a:ext uri="{FF2B5EF4-FFF2-40B4-BE49-F238E27FC236}">
                  <a16:creationId xmlns:a16="http://schemas.microsoft.com/office/drawing/2014/main" id="{7DE14C43-72D3-C24F-962B-CD106D0599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17">
              <a:extLst>
                <a:ext uri="{FF2B5EF4-FFF2-40B4-BE49-F238E27FC236}">
                  <a16:creationId xmlns:a16="http://schemas.microsoft.com/office/drawing/2014/main" id="{8ACEC60E-ED58-AF48-ABC4-A3DE6A0EF7B5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52801042-6E1E-BC49-839F-B4B229036A27}"/>
              </a:ext>
            </a:extLst>
          </p:cNvPr>
          <p:cNvGrpSpPr/>
          <p:nvPr/>
        </p:nvGrpSpPr>
        <p:grpSpPr>
          <a:xfrm>
            <a:off x="547787" y="5022506"/>
            <a:ext cx="580222" cy="321914"/>
            <a:chOff x="6721755" y="6393106"/>
            <a:chExt cx="2316488" cy="860867"/>
          </a:xfrm>
        </p:grpSpPr>
        <p:pic>
          <p:nvPicPr>
            <p:cNvPr id="25" name="Picture 12">
              <a:extLst>
                <a:ext uri="{FF2B5EF4-FFF2-40B4-BE49-F238E27FC236}">
                  <a16:creationId xmlns:a16="http://schemas.microsoft.com/office/drawing/2014/main" id="{986A22AC-93D5-6F49-B316-51F7BD5B79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26" name="Straight Arrow Connector 14">
              <a:extLst>
                <a:ext uri="{FF2B5EF4-FFF2-40B4-BE49-F238E27FC236}">
                  <a16:creationId xmlns:a16="http://schemas.microsoft.com/office/drawing/2014/main" id="{3771A821-5BE7-0049-90EE-08680012C0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17">
              <a:extLst>
                <a:ext uri="{FF2B5EF4-FFF2-40B4-BE49-F238E27FC236}">
                  <a16:creationId xmlns:a16="http://schemas.microsoft.com/office/drawing/2014/main" id="{65227FE5-FD33-6642-A77D-C9EF8172B03F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uppieren 38">
            <a:extLst>
              <a:ext uri="{FF2B5EF4-FFF2-40B4-BE49-F238E27FC236}">
                <a16:creationId xmlns:a16="http://schemas.microsoft.com/office/drawing/2014/main" id="{BC58DAEC-B1EA-744F-B53D-5311EF2505CA}"/>
              </a:ext>
            </a:extLst>
          </p:cNvPr>
          <p:cNvGrpSpPr/>
          <p:nvPr/>
        </p:nvGrpSpPr>
        <p:grpSpPr>
          <a:xfrm>
            <a:off x="1231393" y="3770031"/>
            <a:ext cx="515732" cy="516248"/>
            <a:chOff x="10831401" y="5109092"/>
            <a:chExt cx="584358" cy="577438"/>
          </a:xfrm>
        </p:grpSpPr>
        <p:cxnSp>
          <p:nvCxnSpPr>
            <p:cNvPr id="28" name="Straight Connector 32">
              <a:extLst>
                <a:ext uri="{FF2B5EF4-FFF2-40B4-BE49-F238E27FC236}">
                  <a16:creationId xmlns:a16="http://schemas.microsoft.com/office/drawing/2014/main" id="{E5EF2307-5CBC-2340-A38C-C4B2B4FB62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36">
              <a:extLst>
                <a:ext uri="{FF2B5EF4-FFF2-40B4-BE49-F238E27FC236}">
                  <a16:creationId xmlns:a16="http://schemas.microsoft.com/office/drawing/2014/main" id="{1978198A-A6AD-AF4A-B185-5D281BF87E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307A86C-EF83-CF4F-87EB-95192C4153B4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36" name="Straight Connector 54">
              <a:extLst>
                <a:ext uri="{FF2B5EF4-FFF2-40B4-BE49-F238E27FC236}">
                  <a16:creationId xmlns:a16="http://schemas.microsoft.com/office/drawing/2014/main" id="{DAAE7FEC-980C-6A4E-B3E6-0E58D88DCA17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40CE7666-EB4B-C64C-B35B-A086D8EC38D2}"/>
              </a:ext>
            </a:extLst>
          </p:cNvPr>
          <p:cNvGrpSpPr/>
          <p:nvPr/>
        </p:nvGrpSpPr>
        <p:grpSpPr>
          <a:xfrm>
            <a:off x="1231393" y="3182802"/>
            <a:ext cx="515732" cy="516248"/>
            <a:chOff x="10831401" y="5109092"/>
            <a:chExt cx="584358" cy="577438"/>
          </a:xfrm>
        </p:grpSpPr>
        <p:cxnSp>
          <p:nvCxnSpPr>
            <p:cNvPr id="41" name="Straight Connector 32">
              <a:extLst>
                <a:ext uri="{FF2B5EF4-FFF2-40B4-BE49-F238E27FC236}">
                  <a16:creationId xmlns:a16="http://schemas.microsoft.com/office/drawing/2014/main" id="{28B4D16E-4113-D840-9789-9F74B25289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2" name="Picture 36">
              <a:extLst>
                <a:ext uri="{FF2B5EF4-FFF2-40B4-BE49-F238E27FC236}">
                  <a16:creationId xmlns:a16="http://schemas.microsoft.com/office/drawing/2014/main" id="{63FCE099-7439-9547-B173-D24766B448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6FCE1C3-E9A4-F945-B0CF-72F1D80C337D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44" name="Straight Connector 54">
              <a:extLst>
                <a:ext uri="{FF2B5EF4-FFF2-40B4-BE49-F238E27FC236}">
                  <a16:creationId xmlns:a16="http://schemas.microsoft.com/office/drawing/2014/main" id="{96D9674E-CFDA-0E4A-A720-7D58D627853A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B776B26B-7D3A-7742-91E7-C9F930E96F80}"/>
              </a:ext>
            </a:extLst>
          </p:cNvPr>
          <p:cNvGrpSpPr/>
          <p:nvPr/>
        </p:nvGrpSpPr>
        <p:grpSpPr>
          <a:xfrm>
            <a:off x="1220442" y="4347685"/>
            <a:ext cx="515732" cy="516248"/>
            <a:chOff x="10831401" y="5109092"/>
            <a:chExt cx="584358" cy="577438"/>
          </a:xfrm>
        </p:grpSpPr>
        <p:cxnSp>
          <p:nvCxnSpPr>
            <p:cNvPr id="46" name="Straight Connector 32">
              <a:extLst>
                <a:ext uri="{FF2B5EF4-FFF2-40B4-BE49-F238E27FC236}">
                  <a16:creationId xmlns:a16="http://schemas.microsoft.com/office/drawing/2014/main" id="{454C4A74-09AA-1446-88AA-5C6E223C1D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7" name="Picture 36">
              <a:extLst>
                <a:ext uri="{FF2B5EF4-FFF2-40B4-BE49-F238E27FC236}">
                  <a16:creationId xmlns:a16="http://schemas.microsoft.com/office/drawing/2014/main" id="{01D15CCB-912B-204E-A461-DE81794116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C6B09AB-1D0A-4E42-B89B-CF8C010B4181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49" name="Straight Connector 54">
              <a:extLst>
                <a:ext uri="{FF2B5EF4-FFF2-40B4-BE49-F238E27FC236}">
                  <a16:creationId xmlns:a16="http://schemas.microsoft.com/office/drawing/2014/main" id="{FF55EA99-2B25-2741-9D9F-A615D4013867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9BE7AC2D-828A-7C48-A9A6-90FE6FB8E024}"/>
              </a:ext>
            </a:extLst>
          </p:cNvPr>
          <p:cNvGrpSpPr/>
          <p:nvPr/>
        </p:nvGrpSpPr>
        <p:grpSpPr>
          <a:xfrm>
            <a:off x="1209491" y="4925339"/>
            <a:ext cx="515732" cy="516248"/>
            <a:chOff x="10831401" y="5109092"/>
            <a:chExt cx="584358" cy="577438"/>
          </a:xfrm>
        </p:grpSpPr>
        <p:cxnSp>
          <p:nvCxnSpPr>
            <p:cNvPr id="51" name="Straight Connector 32">
              <a:extLst>
                <a:ext uri="{FF2B5EF4-FFF2-40B4-BE49-F238E27FC236}">
                  <a16:creationId xmlns:a16="http://schemas.microsoft.com/office/drawing/2014/main" id="{A12A68D0-4B5F-3C4E-94FF-136FAFE233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2" name="Picture 36">
              <a:extLst>
                <a:ext uri="{FF2B5EF4-FFF2-40B4-BE49-F238E27FC236}">
                  <a16:creationId xmlns:a16="http://schemas.microsoft.com/office/drawing/2014/main" id="{2C4E21AA-90B9-EE49-8707-65363FC661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982E9FF4-A1E4-4C4E-BE33-A311F8507CEB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54" name="Straight Connector 54">
              <a:extLst>
                <a:ext uri="{FF2B5EF4-FFF2-40B4-BE49-F238E27FC236}">
                  <a16:creationId xmlns:a16="http://schemas.microsoft.com/office/drawing/2014/main" id="{593F4805-BEFD-9848-B625-16D17EE434C6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Oval 54">
            <a:extLst>
              <a:ext uri="{FF2B5EF4-FFF2-40B4-BE49-F238E27FC236}">
                <a16:creationId xmlns:a16="http://schemas.microsoft.com/office/drawing/2014/main" id="{597C3C96-FB6A-334E-8E77-0F2AE9BBC23D}"/>
              </a:ext>
            </a:extLst>
          </p:cNvPr>
          <p:cNvSpPr/>
          <p:nvPr/>
        </p:nvSpPr>
        <p:spPr>
          <a:xfrm>
            <a:off x="937179" y="6246845"/>
            <a:ext cx="468000" cy="468000"/>
          </a:xfrm>
          <a:prstGeom prst="ellipse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N</a:t>
            </a:r>
          </a:p>
        </p:txBody>
      </p:sp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6827CCD8-85A6-3F4D-8B22-132FEB79FEFC}"/>
              </a:ext>
            </a:extLst>
          </p:cNvPr>
          <p:cNvGrpSpPr/>
          <p:nvPr/>
        </p:nvGrpSpPr>
        <p:grpSpPr>
          <a:xfrm>
            <a:off x="547787" y="6915650"/>
            <a:ext cx="580222" cy="321914"/>
            <a:chOff x="6721755" y="6393106"/>
            <a:chExt cx="2316488" cy="860867"/>
          </a:xfrm>
        </p:grpSpPr>
        <p:pic>
          <p:nvPicPr>
            <p:cNvPr id="58" name="Picture 12">
              <a:extLst>
                <a:ext uri="{FF2B5EF4-FFF2-40B4-BE49-F238E27FC236}">
                  <a16:creationId xmlns:a16="http://schemas.microsoft.com/office/drawing/2014/main" id="{1DAA9532-82AC-A04A-AA3B-C98F64807A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59" name="Straight Arrow Connector 14">
              <a:extLst>
                <a:ext uri="{FF2B5EF4-FFF2-40B4-BE49-F238E27FC236}">
                  <a16:creationId xmlns:a16="http://schemas.microsoft.com/office/drawing/2014/main" id="{07AD8151-5C41-FD43-AA16-49AC434590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17">
              <a:extLst>
                <a:ext uri="{FF2B5EF4-FFF2-40B4-BE49-F238E27FC236}">
                  <a16:creationId xmlns:a16="http://schemas.microsoft.com/office/drawing/2014/main" id="{1E0AAC00-8ADF-4B41-914F-F87A053F5FB7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uppieren 60">
            <a:extLst>
              <a:ext uri="{FF2B5EF4-FFF2-40B4-BE49-F238E27FC236}">
                <a16:creationId xmlns:a16="http://schemas.microsoft.com/office/drawing/2014/main" id="{464A5ABE-85E3-7046-ABC1-202F59A0DD96}"/>
              </a:ext>
            </a:extLst>
          </p:cNvPr>
          <p:cNvGrpSpPr/>
          <p:nvPr/>
        </p:nvGrpSpPr>
        <p:grpSpPr>
          <a:xfrm>
            <a:off x="1213624" y="6804879"/>
            <a:ext cx="580223" cy="468000"/>
            <a:chOff x="6721755" y="6393106"/>
            <a:chExt cx="2316488" cy="860867"/>
          </a:xfrm>
        </p:grpSpPr>
        <p:pic>
          <p:nvPicPr>
            <p:cNvPr id="62" name="Picture 12">
              <a:extLst>
                <a:ext uri="{FF2B5EF4-FFF2-40B4-BE49-F238E27FC236}">
                  <a16:creationId xmlns:a16="http://schemas.microsoft.com/office/drawing/2014/main" id="{A25659FE-EF62-BA4F-9566-6C12FA5AD4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63" name="Straight Arrow Connector 14">
              <a:extLst>
                <a:ext uri="{FF2B5EF4-FFF2-40B4-BE49-F238E27FC236}">
                  <a16:creationId xmlns:a16="http://schemas.microsoft.com/office/drawing/2014/main" id="{6B513CBC-5C20-824D-92EA-C6B826E8AD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17">
              <a:extLst>
                <a:ext uri="{FF2B5EF4-FFF2-40B4-BE49-F238E27FC236}">
                  <a16:creationId xmlns:a16="http://schemas.microsoft.com/office/drawing/2014/main" id="{7BD479F2-F17C-A243-9D5C-CB8B5AC7F389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uppieren 64">
            <a:extLst>
              <a:ext uri="{FF2B5EF4-FFF2-40B4-BE49-F238E27FC236}">
                <a16:creationId xmlns:a16="http://schemas.microsoft.com/office/drawing/2014/main" id="{7B6C7378-DE71-CD4A-AE82-1415A74D5058}"/>
              </a:ext>
            </a:extLst>
          </p:cNvPr>
          <p:cNvGrpSpPr/>
          <p:nvPr/>
        </p:nvGrpSpPr>
        <p:grpSpPr>
          <a:xfrm>
            <a:off x="630658" y="7993772"/>
            <a:ext cx="515732" cy="516248"/>
            <a:chOff x="10831401" y="5109092"/>
            <a:chExt cx="584358" cy="577438"/>
          </a:xfrm>
        </p:grpSpPr>
        <p:cxnSp>
          <p:nvCxnSpPr>
            <p:cNvPr id="66" name="Straight Connector 32">
              <a:extLst>
                <a:ext uri="{FF2B5EF4-FFF2-40B4-BE49-F238E27FC236}">
                  <a16:creationId xmlns:a16="http://schemas.microsoft.com/office/drawing/2014/main" id="{7CD10C9A-131B-0E40-BBFB-9019828957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7" name="Picture 36">
              <a:extLst>
                <a:ext uri="{FF2B5EF4-FFF2-40B4-BE49-F238E27FC236}">
                  <a16:creationId xmlns:a16="http://schemas.microsoft.com/office/drawing/2014/main" id="{2A0130DD-D9BF-7849-B4C1-DB822CB471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7B892B61-6C9A-6948-A51C-894E7BE4C691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69" name="Straight Connector 54">
              <a:extLst>
                <a:ext uri="{FF2B5EF4-FFF2-40B4-BE49-F238E27FC236}">
                  <a16:creationId xmlns:a16="http://schemas.microsoft.com/office/drawing/2014/main" id="{F4BE436E-D5D2-3C40-98AC-23CC9AB75542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170159A7-DABB-304E-A2AC-004EB8C55520}"/>
              </a:ext>
            </a:extLst>
          </p:cNvPr>
          <p:cNvGrpSpPr/>
          <p:nvPr/>
        </p:nvGrpSpPr>
        <p:grpSpPr>
          <a:xfrm>
            <a:off x="1249218" y="7932504"/>
            <a:ext cx="522127" cy="893906"/>
            <a:chOff x="10831401" y="5054497"/>
            <a:chExt cx="591604" cy="999861"/>
          </a:xfrm>
        </p:grpSpPr>
        <p:cxnSp>
          <p:nvCxnSpPr>
            <p:cNvPr id="71" name="Straight Connector 32">
              <a:extLst>
                <a:ext uri="{FF2B5EF4-FFF2-40B4-BE49-F238E27FC236}">
                  <a16:creationId xmlns:a16="http://schemas.microsoft.com/office/drawing/2014/main" id="{7804E846-CFEA-D54E-89B5-5E4C480F1D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2" name="Picture 36">
              <a:extLst>
                <a:ext uri="{FF2B5EF4-FFF2-40B4-BE49-F238E27FC236}">
                  <a16:creationId xmlns:a16="http://schemas.microsoft.com/office/drawing/2014/main" id="{1680705B-532B-4949-AC3C-7E4D1015D9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70EDCEF-C405-2A44-BCED-7C4E7F047077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74" name="Straight Connector 54">
              <a:extLst>
                <a:ext uri="{FF2B5EF4-FFF2-40B4-BE49-F238E27FC236}">
                  <a16:creationId xmlns:a16="http://schemas.microsoft.com/office/drawing/2014/main" id="{ED62A054-F9D4-1648-BB31-19838328660D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54">
              <a:extLst>
                <a:ext uri="{FF2B5EF4-FFF2-40B4-BE49-F238E27FC236}">
                  <a16:creationId xmlns:a16="http://schemas.microsoft.com/office/drawing/2014/main" id="{13645410-7E95-A446-8073-5966A9FB7E6F}"/>
                </a:ext>
              </a:extLst>
            </p:cNvPr>
            <p:cNvCxnSpPr>
              <a:cxnSpLocks/>
            </p:cNvCxnSpPr>
            <p:nvPr/>
          </p:nvCxnSpPr>
          <p:spPr>
            <a:xfrm>
              <a:off x="11126577" y="5132466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54">
              <a:extLst>
                <a:ext uri="{FF2B5EF4-FFF2-40B4-BE49-F238E27FC236}">
                  <a16:creationId xmlns:a16="http://schemas.microsoft.com/office/drawing/2014/main" id="{8FF5A25E-9490-3D46-ABA0-C467D0669B59}"/>
                </a:ext>
              </a:extLst>
            </p:cNvPr>
            <p:cNvCxnSpPr>
              <a:cxnSpLocks/>
            </p:cNvCxnSpPr>
            <p:nvPr/>
          </p:nvCxnSpPr>
          <p:spPr>
            <a:xfrm>
              <a:off x="11223653" y="5602441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54">
              <a:extLst>
                <a:ext uri="{FF2B5EF4-FFF2-40B4-BE49-F238E27FC236}">
                  <a16:creationId xmlns:a16="http://schemas.microsoft.com/office/drawing/2014/main" id="{93B5B8C2-4698-7043-991B-9F4D144D0180}"/>
                </a:ext>
              </a:extLst>
            </p:cNvPr>
            <p:cNvCxnSpPr>
              <a:cxnSpLocks/>
            </p:cNvCxnSpPr>
            <p:nvPr/>
          </p:nvCxnSpPr>
          <p:spPr>
            <a:xfrm>
              <a:off x="11363715" y="505449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1E7569D-4948-1244-8246-A598698A2DA3}"/>
                </a:ext>
              </a:extLst>
            </p:cNvPr>
            <p:cNvSpPr/>
            <p:nvPr/>
          </p:nvSpPr>
          <p:spPr>
            <a:xfrm>
              <a:off x="11067404" y="509691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4A2F2889-426E-6942-A2E4-DCA3F73B96E3}"/>
                </a:ext>
              </a:extLst>
            </p:cNvPr>
            <p:cNvSpPr/>
            <p:nvPr/>
          </p:nvSpPr>
          <p:spPr>
            <a:xfrm>
              <a:off x="11178410" y="5985763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AE42027-03F1-CB49-BCBD-E8DEF19FA1BD}"/>
                </a:ext>
              </a:extLst>
            </p:cNvPr>
            <p:cNvSpPr/>
            <p:nvPr/>
          </p:nvSpPr>
          <p:spPr>
            <a:xfrm>
              <a:off x="11301751" y="5060387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81" name="Gruppieren 80">
            <a:extLst>
              <a:ext uri="{FF2B5EF4-FFF2-40B4-BE49-F238E27FC236}">
                <a16:creationId xmlns:a16="http://schemas.microsoft.com/office/drawing/2014/main" id="{D13FB1F1-AC33-C645-9571-9BCC16A4018C}"/>
              </a:ext>
            </a:extLst>
          </p:cNvPr>
          <p:cNvGrpSpPr/>
          <p:nvPr/>
        </p:nvGrpSpPr>
        <p:grpSpPr>
          <a:xfrm>
            <a:off x="619498" y="7418789"/>
            <a:ext cx="515732" cy="516248"/>
            <a:chOff x="10831401" y="5109092"/>
            <a:chExt cx="584358" cy="577438"/>
          </a:xfrm>
        </p:grpSpPr>
        <p:cxnSp>
          <p:nvCxnSpPr>
            <p:cNvPr id="82" name="Straight Connector 32">
              <a:extLst>
                <a:ext uri="{FF2B5EF4-FFF2-40B4-BE49-F238E27FC236}">
                  <a16:creationId xmlns:a16="http://schemas.microsoft.com/office/drawing/2014/main" id="{C169C0DA-E028-984C-986F-66F5A4C1EC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3" name="Picture 36">
              <a:extLst>
                <a:ext uri="{FF2B5EF4-FFF2-40B4-BE49-F238E27FC236}">
                  <a16:creationId xmlns:a16="http://schemas.microsoft.com/office/drawing/2014/main" id="{BB9E9B25-9402-7E43-81DA-9C993B5CDC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861E18AD-B756-594D-90DC-A88F0C1F90B5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85" name="Straight Connector 54">
              <a:extLst>
                <a:ext uri="{FF2B5EF4-FFF2-40B4-BE49-F238E27FC236}">
                  <a16:creationId xmlns:a16="http://schemas.microsoft.com/office/drawing/2014/main" id="{65FA62B5-C6EC-3941-8EA1-06AE23ED909A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uppieren 85">
            <a:extLst>
              <a:ext uri="{FF2B5EF4-FFF2-40B4-BE49-F238E27FC236}">
                <a16:creationId xmlns:a16="http://schemas.microsoft.com/office/drawing/2014/main" id="{0F685929-C8CB-D245-80A4-5B1027E5E0F4}"/>
              </a:ext>
            </a:extLst>
          </p:cNvPr>
          <p:cNvGrpSpPr/>
          <p:nvPr/>
        </p:nvGrpSpPr>
        <p:grpSpPr>
          <a:xfrm>
            <a:off x="1263414" y="7330454"/>
            <a:ext cx="545076" cy="572203"/>
            <a:chOff x="10831401" y="5046505"/>
            <a:chExt cx="617607" cy="640025"/>
          </a:xfrm>
        </p:grpSpPr>
        <p:cxnSp>
          <p:nvCxnSpPr>
            <p:cNvPr id="87" name="Straight Connector 32">
              <a:extLst>
                <a:ext uri="{FF2B5EF4-FFF2-40B4-BE49-F238E27FC236}">
                  <a16:creationId xmlns:a16="http://schemas.microsoft.com/office/drawing/2014/main" id="{7846376D-7470-7845-8E25-FA4E5F746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8" name="Picture 36">
              <a:extLst>
                <a:ext uri="{FF2B5EF4-FFF2-40B4-BE49-F238E27FC236}">
                  <a16:creationId xmlns:a16="http://schemas.microsoft.com/office/drawing/2014/main" id="{92460849-10E4-024F-A106-8524C361D2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A0C68E08-3F31-034E-909A-1869000B3C62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90" name="Straight Connector 54">
              <a:extLst>
                <a:ext uri="{FF2B5EF4-FFF2-40B4-BE49-F238E27FC236}">
                  <a16:creationId xmlns:a16="http://schemas.microsoft.com/office/drawing/2014/main" id="{A13841BC-9D6E-C345-A7F5-A467B30FF9E3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D2B7AD0A-1015-C049-9FFC-6E523BFA6233}"/>
                </a:ext>
              </a:extLst>
            </p:cNvPr>
            <p:cNvSpPr/>
            <p:nvPr/>
          </p:nvSpPr>
          <p:spPr>
            <a:xfrm>
              <a:off x="11247203" y="505893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93" name="Straight Connector 54">
              <a:extLst>
                <a:ext uri="{FF2B5EF4-FFF2-40B4-BE49-F238E27FC236}">
                  <a16:creationId xmlns:a16="http://schemas.microsoft.com/office/drawing/2014/main" id="{34681009-355B-FA4F-A4AE-65DC7D1D1ECA}"/>
                </a:ext>
              </a:extLst>
            </p:cNvPr>
            <p:cNvCxnSpPr>
              <a:cxnSpLocks/>
            </p:cNvCxnSpPr>
            <p:nvPr/>
          </p:nvCxnSpPr>
          <p:spPr>
            <a:xfrm>
              <a:off x="11321146" y="5105964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1B1CABC0-DEA2-B645-A327-A69C324F638B}"/>
                </a:ext>
              </a:extLst>
            </p:cNvPr>
            <p:cNvSpPr/>
            <p:nvPr/>
          </p:nvSpPr>
          <p:spPr>
            <a:xfrm>
              <a:off x="11327754" y="5046505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95" name="Straight Connector 54">
              <a:extLst>
                <a:ext uri="{FF2B5EF4-FFF2-40B4-BE49-F238E27FC236}">
                  <a16:creationId xmlns:a16="http://schemas.microsoft.com/office/drawing/2014/main" id="{BC011E7C-2EDD-F04A-9795-FC41BA1E2EBA}"/>
                </a:ext>
              </a:extLst>
            </p:cNvPr>
            <p:cNvCxnSpPr>
              <a:cxnSpLocks/>
            </p:cNvCxnSpPr>
            <p:nvPr/>
          </p:nvCxnSpPr>
          <p:spPr>
            <a:xfrm>
              <a:off x="11401699" y="509353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26B1219-164D-2C40-81F1-34FC873C84BF}"/>
                </a:ext>
              </a:extLst>
            </p:cNvPr>
            <p:cNvSpPr/>
            <p:nvPr/>
          </p:nvSpPr>
          <p:spPr>
            <a:xfrm>
              <a:off x="11231311" y="5046707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97" name="Straight Connector 54">
              <a:extLst>
                <a:ext uri="{FF2B5EF4-FFF2-40B4-BE49-F238E27FC236}">
                  <a16:creationId xmlns:a16="http://schemas.microsoft.com/office/drawing/2014/main" id="{5E9C8502-B102-7240-8BE8-4D849FABC540}"/>
                </a:ext>
              </a:extLst>
            </p:cNvPr>
            <p:cNvCxnSpPr>
              <a:cxnSpLocks/>
            </p:cNvCxnSpPr>
            <p:nvPr/>
          </p:nvCxnSpPr>
          <p:spPr>
            <a:xfrm>
              <a:off x="11305255" y="5093739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84BEF61F-D67A-A047-B863-C960F5228887}"/>
                </a:ext>
              </a:extLst>
            </p:cNvPr>
            <p:cNvSpPr/>
            <p:nvPr/>
          </p:nvSpPr>
          <p:spPr>
            <a:xfrm>
              <a:off x="11182626" y="5046707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99" name="Straight Connector 54">
              <a:extLst>
                <a:ext uri="{FF2B5EF4-FFF2-40B4-BE49-F238E27FC236}">
                  <a16:creationId xmlns:a16="http://schemas.microsoft.com/office/drawing/2014/main" id="{4FF4BF03-FA15-DA4F-9838-9DF7F6E30F94}"/>
                </a:ext>
              </a:extLst>
            </p:cNvPr>
            <p:cNvCxnSpPr>
              <a:cxnSpLocks/>
            </p:cNvCxnSpPr>
            <p:nvPr/>
          </p:nvCxnSpPr>
          <p:spPr>
            <a:xfrm>
              <a:off x="11256570" y="5093739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5CA5A278-37DE-E442-881A-6D58F8E276B2}"/>
                </a:ext>
              </a:extLst>
            </p:cNvPr>
            <p:cNvSpPr/>
            <p:nvPr/>
          </p:nvSpPr>
          <p:spPr>
            <a:xfrm>
              <a:off x="11133942" y="5046707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01" name="Straight Connector 54">
              <a:extLst>
                <a:ext uri="{FF2B5EF4-FFF2-40B4-BE49-F238E27FC236}">
                  <a16:creationId xmlns:a16="http://schemas.microsoft.com/office/drawing/2014/main" id="{44A13DD6-8140-D84B-848F-2F99F6B49456}"/>
                </a:ext>
              </a:extLst>
            </p:cNvPr>
            <p:cNvCxnSpPr>
              <a:cxnSpLocks/>
            </p:cNvCxnSpPr>
            <p:nvPr/>
          </p:nvCxnSpPr>
          <p:spPr>
            <a:xfrm>
              <a:off x="11207886" y="5093739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Kreuz 103">
            <a:extLst>
              <a:ext uri="{FF2B5EF4-FFF2-40B4-BE49-F238E27FC236}">
                <a16:creationId xmlns:a16="http://schemas.microsoft.com/office/drawing/2014/main" id="{59F09D3E-6C18-7144-8503-C037832095C8}"/>
              </a:ext>
            </a:extLst>
          </p:cNvPr>
          <p:cNvSpPr>
            <a:spLocks noChangeAspect="1"/>
          </p:cNvSpPr>
          <p:nvPr/>
        </p:nvSpPr>
        <p:spPr>
          <a:xfrm rot="2700000">
            <a:off x="597342" y="3139048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Kreuz 104">
            <a:extLst>
              <a:ext uri="{FF2B5EF4-FFF2-40B4-BE49-F238E27FC236}">
                <a16:creationId xmlns:a16="http://schemas.microsoft.com/office/drawing/2014/main" id="{E40257D7-35EF-0B44-A69E-704BBDB9C878}"/>
              </a:ext>
            </a:extLst>
          </p:cNvPr>
          <p:cNvSpPr>
            <a:spLocks noChangeAspect="1"/>
          </p:cNvSpPr>
          <p:nvPr/>
        </p:nvSpPr>
        <p:spPr>
          <a:xfrm rot="2700000">
            <a:off x="1216186" y="3139048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Kreuz 105">
            <a:extLst>
              <a:ext uri="{FF2B5EF4-FFF2-40B4-BE49-F238E27FC236}">
                <a16:creationId xmlns:a16="http://schemas.microsoft.com/office/drawing/2014/main" id="{8CC23BB1-F0DF-3146-A50B-9A0C1B0AC14D}"/>
              </a:ext>
            </a:extLst>
          </p:cNvPr>
          <p:cNvSpPr>
            <a:spLocks noChangeAspect="1"/>
          </p:cNvSpPr>
          <p:nvPr/>
        </p:nvSpPr>
        <p:spPr>
          <a:xfrm rot="2700000">
            <a:off x="1216186" y="3738234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Kreuz 106">
            <a:extLst>
              <a:ext uri="{FF2B5EF4-FFF2-40B4-BE49-F238E27FC236}">
                <a16:creationId xmlns:a16="http://schemas.microsoft.com/office/drawing/2014/main" id="{C5A499D3-80B3-BF44-87DD-02400A8055EC}"/>
              </a:ext>
            </a:extLst>
          </p:cNvPr>
          <p:cNvSpPr>
            <a:spLocks noChangeAspect="1"/>
          </p:cNvSpPr>
          <p:nvPr/>
        </p:nvSpPr>
        <p:spPr>
          <a:xfrm rot="2700000">
            <a:off x="597342" y="4293370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203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r>
              <a:rPr lang="en-US" sz="2400" dirty="0"/>
              <a:t>1. Understanding the Basis of Source Separation via an Intuitive Example-Driven  </a:t>
            </a:r>
          </a:p>
          <a:p>
            <a:pPr marL="0" indent="0">
              <a:buNone/>
            </a:pPr>
            <a:r>
              <a:rPr lang="en-US" sz="2400" dirty="0"/>
              <a:t>          Approach</a:t>
            </a:r>
          </a:p>
          <a:p>
            <a:r>
              <a:rPr lang="en-US" sz="2400" dirty="0">
                <a:solidFill>
                  <a:schemeClr val="accent5"/>
                </a:solidFill>
              </a:rPr>
              <a:t>2. Discussion of Experiment Design</a:t>
            </a:r>
          </a:p>
          <a:p>
            <a:r>
              <a:rPr lang="en-US" sz="2400" dirty="0"/>
              <a:t>3. Graph Blind Source Separation</a:t>
            </a:r>
          </a:p>
          <a:p>
            <a:r>
              <a:rPr lang="en-US" sz="2400" dirty="0"/>
              <a:t>4. Graph Blind Source Separation results</a:t>
            </a:r>
          </a:p>
          <a:p>
            <a:pPr lvl="1"/>
            <a:r>
              <a:rPr lang="en-US" sz="2400" dirty="0"/>
              <a:t> Summary of major outcomes</a:t>
            </a:r>
          </a:p>
          <a:p>
            <a:pPr lvl="1"/>
            <a:r>
              <a:rPr lang="en-US" sz="2400" dirty="0"/>
              <a:t> Problems and future research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41569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br>
              <a:rPr lang="de-DE" dirty="0"/>
            </a:br>
            <a:r>
              <a:rPr lang="de-DE" sz="2800" dirty="0"/>
              <a:t>Type 5 - 7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82EF42D-DEEE-1C44-993F-3F941AC329E8}"/>
              </a:ext>
            </a:extLst>
          </p:cNvPr>
          <p:cNvSpPr txBox="1"/>
          <p:nvPr/>
        </p:nvSpPr>
        <p:spPr>
          <a:xfrm>
            <a:off x="6211515" y="5704260"/>
            <a:ext cx="54553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de-DE" sz="1800" dirty="0">
                <a:solidFill>
                  <a:srgbClr val="005C9C"/>
                </a:solidFill>
              </a:rPr>
              <a:t>Robust </a:t>
            </a:r>
            <a:r>
              <a:rPr lang="de-DE" sz="1800" dirty="0" err="1">
                <a:solidFill>
                  <a:srgbClr val="005C9C"/>
                </a:solidFill>
              </a:rPr>
              <a:t>Covariance</a:t>
            </a:r>
            <a:r>
              <a:rPr lang="de-DE" sz="1800" dirty="0">
                <a:solidFill>
                  <a:srgbClr val="005C9C"/>
                </a:solidFill>
              </a:rPr>
              <a:t> </a:t>
            </a:r>
            <a:r>
              <a:rPr lang="de-DE" sz="1800" dirty="0" err="1">
                <a:solidFill>
                  <a:srgbClr val="005C9C"/>
                </a:solidFill>
              </a:rPr>
              <a:t>Estimation</a:t>
            </a:r>
            <a:r>
              <a:rPr lang="de-DE" sz="1800" dirty="0">
                <a:solidFill>
                  <a:srgbClr val="005C9C"/>
                </a:solidFill>
              </a:rPr>
              <a:t> in </a:t>
            </a:r>
            <a:r>
              <a:rPr lang="de-DE" sz="1800" dirty="0" err="1">
                <a:solidFill>
                  <a:srgbClr val="005C9C"/>
                </a:solidFill>
              </a:rPr>
              <a:t>Whitening</a:t>
            </a:r>
            <a:r>
              <a:rPr lang="de-DE" sz="1800" dirty="0">
                <a:solidFill>
                  <a:srgbClr val="005C9C"/>
                </a:solidFill>
              </a:rPr>
              <a:t>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 err="1"/>
              <a:t>Causes</a:t>
            </a:r>
            <a:r>
              <a:rPr lang="de-DE" sz="1800" dirty="0"/>
              <a:t> breakdown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de-DE" sz="1800" dirty="0"/>
          </a:p>
          <a:p>
            <a:pPr>
              <a:buClr>
                <a:srgbClr val="005C9C"/>
              </a:buClr>
            </a:pPr>
            <a:r>
              <a:rPr lang="de-DE" sz="1800" dirty="0">
                <a:solidFill>
                  <a:srgbClr val="005C9C"/>
                </a:solidFill>
              </a:rPr>
              <a:t>Robust </a:t>
            </a:r>
            <a:r>
              <a:rPr lang="de-DE" sz="1800" dirty="0" err="1">
                <a:solidFill>
                  <a:srgbClr val="005C9C"/>
                </a:solidFill>
              </a:rPr>
              <a:t>objective</a:t>
            </a:r>
            <a:r>
              <a:rPr lang="de-DE" sz="1800" dirty="0">
                <a:solidFill>
                  <a:srgbClr val="005C9C"/>
                </a:solidFill>
              </a:rPr>
              <a:t> </a:t>
            </a:r>
            <a:r>
              <a:rPr lang="de-DE" sz="1800" dirty="0" err="1">
                <a:solidFill>
                  <a:srgbClr val="005C9C"/>
                </a:solidFill>
              </a:rPr>
              <a:t>Function</a:t>
            </a:r>
            <a:r>
              <a:rPr lang="de-DE" sz="1800" dirty="0">
                <a:solidFill>
                  <a:srgbClr val="005C9C"/>
                </a:solidFill>
              </a:rPr>
              <a:t> in </a:t>
            </a:r>
            <a:r>
              <a:rPr lang="de-DE" sz="1800" dirty="0" err="1">
                <a:solidFill>
                  <a:srgbClr val="005C9C"/>
                </a:solidFill>
              </a:rPr>
              <a:t>higher</a:t>
            </a:r>
            <a:r>
              <a:rPr lang="de-DE" sz="1800" dirty="0">
                <a:solidFill>
                  <a:srgbClr val="005C9C"/>
                </a:solidFill>
              </a:rPr>
              <a:t> Order </a:t>
            </a:r>
            <a:r>
              <a:rPr lang="de-DE" sz="1800" dirty="0" err="1">
                <a:solidFill>
                  <a:srgbClr val="005C9C"/>
                </a:solidFill>
              </a:rPr>
              <a:t>statistics</a:t>
            </a:r>
            <a:r>
              <a:rPr lang="de-DE" sz="1800" dirty="0">
                <a:solidFill>
                  <a:srgbClr val="005C9C"/>
                </a:solidFill>
              </a:rPr>
              <a:t>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/>
              <a:t>JADE: </a:t>
            </a:r>
            <a:r>
              <a:rPr lang="de-DE" sz="1800" dirty="0" err="1"/>
              <a:t>Causes</a:t>
            </a:r>
            <a:r>
              <a:rPr lang="de-DE" sz="1800" dirty="0"/>
              <a:t> breakdown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7135DCD4-30C7-4845-9156-EA664F5EA39D}"/>
              </a:ext>
            </a:extLst>
          </p:cNvPr>
          <p:cNvSpPr txBox="1"/>
          <p:nvPr/>
        </p:nvSpPr>
        <p:spPr>
          <a:xfrm>
            <a:off x="6211515" y="4852324"/>
            <a:ext cx="63514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de-DE" sz="2000" b="1" dirty="0" err="1">
                <a:solidFill>
                  <a:schemeClr val="accent5"/>
                </a:solidFill>
              </a:rPr>
              <a:t>Did</a:t>
            </a:r>
            <a:r>
              <a:rPr lang="de-DE" sz="2000" b="1" dirty="0">
                <a:solidFill>
                  <a:schemeClr val="accent5"/>
                </a:solidFill>
              </a:rPr>
              <a:t> </a:t>
            </a:r>
            <a:r>
              <a:rPr lang="de-DE" sz="2000" b="1" dirty="0" err="1">
                <a:solidFill>
                  <a:schemeClr val="accent5"/>
                </a:solidFill>
              </a:rPr>
              <a:t>our</a:t>
            </a:r>
            <a:r>
              <a:rPr lang="de-DE" sz="2000" b="1" dirty="0">
                <a:solidFill>
                  <a:schemeClr val="accent5"/>
                </a:solidFill>
              </a:rPr>
              <a:t> </a:t>
            </a:r>
            <a:r>
              <a:rPr lang="de-DE" sz="2000" b="1" dirty="0" err="1">
                <a:solidFill>
                  <a:schemeClr val="accent5"/>
                </a:solidFill>
              </a:rPr>
              <a:t>Robustness</a:t>
            </a:r>
            <a:r>
              <a:rPr lang="de-DE" sz="2000" b="1" dirty="0">
                <a:solidFill>
                  <a:schemeClr val="accent5"/>
                </a:solidFill>
              </a:rPr>
              <a:t> </a:t>
            </a:r>
            <a:r>
              <a:rPr lang="de-DE" sz="2000" b="1" dirty="0" err="1">
                <a:solidFill>
                  <a:schemeClr val="accent5"/>
                </a:solidFill>
              </a:rPr>
              <a:t>Plugins</a:t>
            </a:r>
            <a:r>
              <a:rPr lang="de-DE" sz="2000" b="1" dirty="0">
                <a:solidFill>
                  <a:schemeClr val="accent5"/>
                </a:solidFill>
              </a:rPr>
              <a:t> </a:t>
            </a:r>
            <a:r>
              <a:rPr lang="de-DE" sz="2000" b="1" dirty="0" err="1">
                <a:solidFill>
                  <a:schemeClr val="accent5"/>
                </a:solidFill>
              </a:rPr>
              <a:t>improve</a:t>
            </a:r>
            <a:r>
              <a:rPr lang="de-DE" sz="2000" b="1" dirty="0">
                <a:solidFill>
                  <a:schemeClr val="accent5"/>
                </a:solidFill>
              </a:rPr>
              <a:t> </a:t>
            </a:r>
            <a:r>
              <a:rPr lang="de-DE" sz="2000" b="1" dirty="0" err="1">
                <a:solidFill>
                  <a:schemeClr val="accent5"/>
                </a:solidFill>
              </a:rPr>
              <a:t>the</a:t>
            </a:r>
            <a:r>
              <a:rPr lang="de-DE" sz="2000" b="1" dirty="0">
                <a:solidFill>
                  <a:schemeClr val="accent5"/>
                </a:solidFill>
              </a:rPr>
              <a:t> </a:t>
            </a:r>
            <a:r>
              <a:rPr lang="de-DE" sz="2000" b="1" dirty="0" err="1">
                <a:solidFill>
                  <a:schemeClr val="accent5"/>
                </a:solidFill>
              </a:rPr>
              <a:t>results</a:t>
            </a:r>
            <a:r>
              <a:rPr lang="de-DE" sz="2000" b="1" dirty="0">
                <a:solidFill>
                  <a:schemeClr val="accent5"/>
                </a:solidFill>
              </a:rPr>
              <a:t> ? 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54A3BB55-BCC8-5F47-B973-028F3E7BF7FB}"/>
              </a:ext>
            </a:extLst>
          </p:cNvPr>
          <p:cNvSpPr txBox="1"/>
          <p:nvPr/>
        </p:nvSpPr>
        <p:spPr>
          <a:xfrm>
            <a:off x="6657150" y="2406825"/>
            <a:ext cx="45640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de-DE" sz="1800" dirty="0">
                <a:solidFill>
                  <a:srgbClr val="005C9C"/>
                </a:solidFill>
              </a:rPr>
              <a:t>Type 6-7: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 err="1"/>
              <a:t>Complete</a:t>
            </a:r>
            <a:r>
              <a:rPr lang="de-DE" sz="1800" dirty="0"/>
              <a:t> breakdown </a:t>
            </a:r>
            <a:r>
              <a:rPr lang="de-DE" sz="1800" dirty="0" err="1"/>
              <a:t>even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1 </a:t>
            </a:r>
            <a:r>
              <a:rPr lang="de-DE" sz="1800" dirty="0" err="1"/>
              <a:t>outlier</a:t>
            </a:r>
            <a:r>
              <a:rPr lang="de-DE" sz="1800" dirty="0"/>
              <a:t>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280F3FDE-8C22-3A4D-825A-427A1EE3E3FE}"/>
                  </a:ext>
                </a:extLst>
              </p:cNvPr>
              <p:cNvSpPr txBox="1"/>
              <p:nvPr/>
            </p:nvSpPr>
            <p:spPr>
              <a:xfrm>
                <a:off x="6673455" y="3392558"/>
                <a:ext cx="3872663" cy="727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de-DE" sz="1800" dirty="0">
                    <a:solidFill>
                      <a:srgbClr val="005C9C"/>
                    </a:solidFill>
                  </a:rPr>
                  <a:t>Type 5: 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de-DE" sz="1800" dirty="0"/>
                  <a:t>Noise &lt;20dB SNR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de-DE" sz="180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de-DE" sz="1800" dirty="0"/>
                  <a:t> breakdown </a:t>
                </a:r>
              </a:p>
            </p:txBody>
          </p:sp>
        </mc:Choice>
        <mc:Fallback xmlns="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280F3FDE-8C22-3A4D-825A-427A1EE3E3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3455" y="3392558"/>
                <a:ext cx="3872663" cy="727700"/>
              </a:xfrm>
              <a:prstGeom prst="rect">
                <a:avLst/>
              </a:prstGeom>
              <a:blipFill>
                <a:blip r:embed="rId4"/>
                <a:stretch>
                  <a:fillRect l="-1307" t="-5172" r="-327" b="-275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feld 20">
            <a:extLst>
              <a:ext uri="{FF2B5EF4-FFF2-40B4-BE49-F238E27FC236}">
                <a16:creationId xmlns:a16="http://schemas.microsoft.com/office/drawing/2014/main" id="{4E81A5C0-6DCF-9B4F-919C-FD78368BACD7}"/>
              </a:ext>
            </a:extLst>
          </p:cNvPr>
          <p:cNvSpPr txBox="1"/>
          <p:nvPr/>
        </p:nvSpPr>
        <p:spPr>
          <a:xfrm>
            <a:off x="1933998" y="7737166"/>
            <a:ext cx="109680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de-DE" sz="2000" b="1" dirty="0" err="1">
                <a:solidFill>
                  <a:schemeClr val="accent5"/>
                </a:solidFill>
              </a:rPr>
              <a:t>Conclusion</a:t>
            </a:r>
            <a:r>
              <a:rPr lang="de-DE" sz="2000" b="1" dirty="0">
                <a:solidFill>
                  <a:schemeClr val="accent5"/>
                </a:solidFill>
              </a:rPr>
              <a:t>:</a:t>
            </a:r>
          </a:p>
          <a:p>
            <a:pPr marL="342900" indent="-342900">
              <a:buClr>
                <a:srgbClr val="005C9C"/>
              </a:buClr>
              <a:buFont typeface="Systemschrift Normal"/>
              <a:buChar char="►"/>
            </a:pPr>
            <a:r>
              <a:rPr lang="de-DE" sz="2000" dirty="0" err="1"/>
              <a:t>Preprocessing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data</a:t>
            </a:r>
            <a:r>
              <a:rPr lang="de-DE" sz="2000" dirty="0"/>
              <a:t> essential! -&gt; </a:t>
            </a:r>
            <a:r>
              <a:rPr lang="de-DE" sz="2000" dirty="0" err="1"/>
              <a:t>Outlier</a:t>
            </a:r>
            <a:r>
              <a:rPr lang="de-DE" sz="2000" dirty="0"/>
              <a:t> </a:t>
            </a:r>
            <a:r>
              <a:rPr lang="de-DE" sz="2000" dirty="0" err="1"/>
              <a:t>removal</a:t>
            </a:r>
            <a:r>
              <a:rPr lang="de-DE" sz="2000" dirty="0"/>
              <a:t> + </a:t>
            </a:r>
            <a:r>
              <a:rPr lang="de-DE" sz="2000" dirty="0" err="1"/>
              <a:t>Smoothing</a:t>
            </a:r>
            <a:r>
              <a:rPr lang="de-DE" sz="2000" dirty="0"/>
              <a:t> (</a:t>
            </a:r>
            <a:r>
              <a:rPr lang="de-DE" sz="2000" dirty="0" err="1"/>
              <a:t>e.g</a:t>
            </a:r>
            <a:r>
              <a:rPr lang="de-DE" sz="2000" dirty="0"/>
              <a:t> Low pass </a:t>
            </a:r>
            <a:r>
              <a:rPr lang="de-DE" sz="2000" dirty="0" err="1"/>
              <a:t>Filtering</a:t>
            </a:r>
            <a:r>
              <a:rPr lang="de-DE" sz="2000" dirty="0"/>
              <a:t>)</a:t>
            </a:r>
          </a:p>
          <a:p>
            <a:pPr marL="342900" indent="-342900">
              <a:buClr>
                <a:srgbClr val="005C9C"/>
              </a:buClr>
              <a:buFont typeface="Systemschrift Normal"/>
              <a:buChar char="►"/>
            </a:pPr>
            <a:r>
              <a:rPr lang="de-DE" sz="2000" dirty="0" err="1"/>
              <a:t>We</a:t>
            </a:r>
            <a:r>
              <a:rPr lang="de-DE" sz="2000" dirty="0"/>
              <a:t> </a:t>
            </a:r>
            <a:r>
              <a:rPr lang="de-DE" sz="2000" dirty="0" err="1"/>
              <a:t>need</a:t>
            </a:r>
            <a:r>
              <a:rPr lang="de-DE" sz="2000" dirty="0"/>
              <a:t> </a:t>
            </a:r>
            <a:r>
              <a:rPr lang="de-DE" sz="2000" dirty="0" err="1"/>
              <a:t>new</a:t>
            </a:r>
            <a:r>
              <a:rPr lang="de-DE" sz="2000" dirty="0"/>
              <a:t> </a:t>
            </a:r>
            <a:r>
              <a:rPr lang="de-DE" sz="2000" dirty="0" err="1"/>
              <a:t>approaches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improve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performance</a:t>
            </a:r>
            <a:endParaRPr lang="de-DE" sz="20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730543-2DDD-7145-8DF6-422FD5887D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960058" y="124691"/>
            <a:ext cx="10799258" cy="922721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6DF8BDC-5CFE-E743-A78F-5F1BC27414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14800" y="848371"/>
            <a:ext cx="8686800" cy="29337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F9FB8C2-7F0B-D940-AB30-102DA2C05A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9100" y="1144026"/>
            <a:ext cx="85725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310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Minimum </a:t>
            </a:r>
            <a:r>
              <a:rPr lang="de-DE" dirty="0" err="1"/>
              <a:t>Distance</a:t>
            </a:r>
            <a:endParaRPr lang="de-DE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5005EDE-51D7-8742-88EA-80EBA9776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90" y="2290599"/>
            <a:ext cx="10357875" cy="2593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68F75775-099F-E446-912A-EC1B92C80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90" y="4884257"/>
            <a:ext cx="9438289" cy="259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0270032-8A0D-4E43-879C-FF37F782A3CF}"/>
              </a:ext>
            </a:extLst>
          </p:cNvPr>
          <p:cNvSpPr txBox="1"/>
          <p:nvPr/>
        </p:nvSpPr>
        <p:spPr>
          <a:xfrm>
            <a:off x="503999" y="7672552"/>
            <a:ext cx="1178597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de-DE" dirty="0"/>
              <a:t>MD </a:t>
            </a:r>
            <a:r>
              <a:rPr lang="de-DE" dirty="0" err="1"/>
              <a:t>of</a:t>
            </a:r>
            <a:r>
              <a:rPr lang="de-DE" dirty="0"/>
              <a:t> 0 -&gt; </a:t>
            </a:r>
            <a:r>
              <a:rPr lang="de-DE" dirty="0" err="1"/>
              <a:t>good</a:t>
            </a:r>
            <a:r>
              <a:rPr lang="de-DE" dirty="0"/>
              <a:t>, MD-&gt;1 </a:t>
            </a:r>
            <a:r>
              <a:rPr lang="de-DE" dirty="0" err="1"/>
              <a:t>bad</a:t>
            </a:r>
            <a:r>
              <a:rPr lang="de-DE" dirty="0"/>
              <a:t>, Optimum = Identity,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possible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Ground</a:t>
            </a:r>
            <a:r>
              <a:rPr lang="de-DE" dirty="0"/>
              <a:t> </a:t>
            </a:r>
            <a:r>
              <a:rPr lang="de-DE" dirty="0" err="1"/>
              <a:t>truth</a:t>
            </a:r>
            <a:endParaRPr lang="de-DE" dirty="0"/>
          </a:p>
          <a:p>
            <a:pPr marL="457200" indent="-457200">
              <a:buFontTx/>
              <a:buChar char="-"/>
            </a:pPr>
            <a:r>
              <a:rPr lang="de-DE" dirty="0" err="1"/>
              <a:t>availavble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2317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br>
              <a:rPr lang="de-DE" dirty="0"/>
            </a:br>
            <a:r>
              <a:rPr lang="de-DE" sz="2800" dirty="0"/>
              <a:t>Type 1 - 4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82EF42D-DEEE-1C44-993F-3F941AC329E8}"/>
              </a:ext>
            </a:extLst>
          </p:cNvPr>
          <p:cNvSpPr txBox="1"/>
          <p:nvPr/>
        </p:nvSpPr>
        <p:spPr>
          <a:xfrm>
            <a:off x="653177" y="7108197"/>
            <a:ext cx="57476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/>
              <a:t>Sample Size </a:t>
            </a:r>
            <a:r>
              <a:rPr lang="de-DE" sz="1800" dirty="0" err="1"/>
              <a:t>of</a:t>
            </a:r>
            <a:r>
              <a:rPr lang="de-DE" sz="1800" dirty="0"/>
              <a:t> min. </a:t>
            </a:r>
            <a:r>
              <a:rPr lang="de-DE" sz="1800" dirty="0" err="1"/>
              <a:t>n</a:t>
            </a:r>
            <a:r>
              <a:rPr lang="de-DE" sz="1800" dirty="0"/>
              <a:t> = 5000 </a:t>
            </a:r>
            <a:r>
              <a:rPr lang="de-DE" sz="1800" dirty="0" err="1"/>
              <a:t>is</a:t>
            </a:r>
            <a:r>
              <a:rPr lang="de-DE" sz="1800" dirty="0"/>
              <a:t> </a:t>
            </a:r>
            <a:r>
              <a:rPr lang="de-DE" sz="1800" dirty="0" err="1"/>
              <a:t>neccessary</a:t>
            </a:r>
            <a:r>
              <a:rPr lang="de-DE" sz="1800" dirty="0"/>
              <a:t>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de-DE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/>
              <a:t>Even 0.1% </a:t>
            </a:r>
            <a:r>
              <a:rPr lang="de-DE" sz="1800" dirty="0" err="1"/>
              <a:t>Outlier</a:t>
            </a:r>
            <a:r>
              <a:rPr lang="de-DE" sz="1800" dirty="0"/>
              <a:t> </a:t>
            </a:r>
            <a:r>
              <a:rPr lang="de-DE" sz="1800" dirty="0" err="1"/>
              <a:t>causes</a:t>
            </a:r>
            <a:r>
              <a:rPr lang="de-DE" sz="1800" dirty="0"/>
              <a:t> </a:t>
            </a:r>
            <a:r>
              <a:rPr lang="de-DE" sz="1800" dirty="0" err="1"/>
              <a:t>failure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dirty="0" err="1"/>
              <a:t>every</a:t>
            </a:r>
            <a:r>
              <a:rPr lang="de-DE" sz="1800" dirty="0"/>
              <a:t> </a:t>
            </a:r>
            <a:r>
              <a:rPr lang="de-DE" sz="1800" dirty="0" err="1"/>
              <a:t>algorithm</a:t>
            </a:r>
            <a:endParaRPr lang="de-DE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de-DE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 err="1"/>
              <a:t>For</a:t>
            </a:r>
            <a:r>
              <a:rPr lang="de-DE" sz="1800" dirty="0"/>
              <a:t> 40dB SNR -&gt; </a:t>
            </a:r>
            <a:r>
              <a:rPr lang="de-DE" sz="1800" dirty="0" err="1"/>
              <a:t>variance</a:t>
            </a:r>
            <a:r>
              <a:rPr lang="de-DE" sz="1800" dirty="0"/>
              <a:t> </a:t>
            </a:r>
            <a:r>
              <a:rPr lang="de-DE" sz="1800" dirty="0" err="1"/>
              <a:t>increses</a:t>
            </a:r>
            <a:r>
              <a:rPr lang="de-DE" sz="1800" dirty="0"/>
              <a:t> </a:t>
            </a:r>
            <a:r>
              <a:rPr lang="de-DE" sz="1800" dirty="0" err="1"/>
              <a:t>slightly</a:t>
            </a:r>
            <a:r>
              <a:rPr lang="de-DE" sz="1800" dirty="0"/>
              <a:t>, </a:t>
            </a:r>
            <a:r>
              <a:rPr lang="de-DE" sz="1800" dirty="0" err="1"/>
              <a:t>more</a:t>
            </a:r>
            <a:r>
              <a:rPr lang="de-DE" sz="1800" dirty="0"/>
              <a:t> </a:t>
            </a:r>
            <a:r>
              <a:rPr lang="de-DE" sz="1800" dirty="0" err="1"/>
              <a:t>outliers</a:t>
            </a:r>
            <a:endParaRPr lang="de-DE" sz="18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" name="Tabelle 9">
                <a:extLst>
                  <a:ext uri="{FF2B5EF4-FFF2-40B4-BE49-F238E27FC236}">
                    <a16:creationId xmlns:a16="http://schemas.microsoft.com/office/drawing/2014/main" id="{1C437918-3AEC-4141-922F-0DE3E0560BC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400799" y="2783553"/>
              <a:ext cx="5999671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33413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66422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3989321102"/>
                        </a:ext>
                      </a:extLst>
                    </a:gridCol>
                  </a:tblGrid>
                  <a:tr h="459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 err="1">
                              <a:solidFill>
                                <a:schemeClr val="tx1"/>
                              </a:solidFill>
                            </a:rPr>
                            <a:t>PowerICA</a:t>
                          </a:r>
                          <a:endParaRPr lang="de-DE" sz="1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SNR [dB]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1 (ideal)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0.21±0.001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0.0039±0.0002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24.16±0.21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2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0.18±0.006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de-DE" sz="16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  <m:r>
                                <a:rPr lang="de-DE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0.0034</m:t>
                              </m:r>
                            </m:oMath>
                          </a14:m>
                          <a:endParaRPr lang="de-DE" sz="16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± 0.0004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25.93±0.63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3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0.81±0.06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0.36±0.1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5.3±1.8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4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+ 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0.81±0.06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0.35±0.1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5.47±1.78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7" name="Tabelle 9">
                <a:extLst>
                  <a:ext uri="{FF2B5EF4-FFF2-40B4-BE49-F238E27FC236}">
                    <a16:creationId xmlns:a16="http://schemas.microsoft.com/office/drawing/2014/main" id="{1C437918-3AEC-4141-922F-0DE3E0560BC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400799" y="2783553"/>
              <a:ext cx="5999671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33413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66422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3989321102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 err="1">
                              <a:solidFill>
                                <a:schemeClr val="tx1"/>
                              </a:solidFill>
                            </a:rPr>
                            <a:t>PowerICA</a:t>
                          </a:r>
                          <a:endParaRPr lang="de-DE" sz="1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SNR [dB]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1 (ideal)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19444" t="-120000" r="-221296" b="-36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0847" t="-120000" r="-102542" b="-36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8319" t="-120000" r="-1681" b="-3644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82296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2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19444" t="-152308" r="-221296" b="-1523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0847" t="-152308" r="-102542" b="-1523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8319" t="-152308" r="-1681" b="-15230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3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19444" t="-356522" r="-221296" b="-1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0847" t="-356522" r="-102542" b="-1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8319" t="-356522" r="-1681" b="-1152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4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+ 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19444" t="-456522" r="-221296" b="-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847" t="-456522" r="-102542" b="-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98319" t="-456522" r="-1681" b="-152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Textfeld 9">
            <a:extLst>
              <a:ext uri="{FF2B5EF4-FFF2-40B4-BE49-F238E27FC236}">
                <a16:creationId xmlns:a16="http://schemas.microsoft.com/office/drawing/2014/main" id="{5FE8D548-03A7-E342-BD28-AD61668A4A66}"/>
              </a:ext>
            </a:extLst>
          </p:cNvPr>
          <p:cNvSpPr txBox="1"/>
          <p:nvPr/>
        </p:nvSpPr>
        <p:spPr>
          <a:xfrm>
            <a:off x="2384311" y="210587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135DCD4-30C7-4845-9156-EA664F5EA39D}"/>
              </a:ext>
            </a:extLst>
          </p:cNvPr>
          <p:cNvSpPr txBox="1"/>
          <p:nvPr/>
        </p:nvSpPr>
        <p:spPr>
          <a:xfrm>
            <a:off x="6400799" y="6907746"/>
            <a:ext cx="60644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de-DE" sz="1800" dirty="0">
                <a:solidFill>
                  <a:schemeClr val="accent5"/>
                </a:solidFill>
              </a:rPr>
              <a:t>Next </a:t>
            </a:r>
            <a:r>
              <a:rPr lang="de-DE" sz="1800" dirty="0" err="1">
                <a:solidFill>
                  <a:schemeClr val="accent5"/>
                </a:solidFill>
              </a:rPr>
              <a:t>Step</a:t>
            </a:r>
            <a:r>
              <a:rPr lang="de-DE" sz="1800" dirty="0">
                <a:solidFill>
                  <a:schemeClr val="accent5"/>
                </a:solidFill>
              </a:rPr>
              <a:t>: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 err="1"/>
              <a:t>How</a:t>
            </a:r>
            <a:r>
              <a:rPr lang="de-DE" sz="1800" dirty="0"/>
              <a:t> </a:t>
            </a:r>
            <a:r>
              <a:rPr lang="de-DE" sz="1800" dirty="0" err="1"/>
              <a:t>much</a:t>
            </a:r>
            <a:r>
              <a:rPr lang="de-DE" sz="1800" dirty="0"/>
              <a:t> </a:t>
            </a:r>
            <a:r>
              <a:rPr lang="de-DE" sz="1800" dirty="0" err="1"/>
              <a:t>noise</a:t>
            </a:r>
            <a:r>
              <a:rPr lang="de-DE" sz="1800" dirty="0"/>
              <a:t> </a:t>
            </a:r>
            <a:r>
              <a:rPr lang="de-DE" sz="1800" dirty="0" err="1"/>
              <a:t>does</a:t>
            </a:r>
            <a:r>
              <a:rPr lang="de-DE" sz="1800" dirty="0"/>
              <a:t> </a:t>
            </a:r>
            <a:r>
              <a:rPr lang="de-DE" sz="1800" dirty="0" err="1"/>
              <a:t>it</a:t>
            </a:r>
            <a:r>
              <a:rPr lang="de-DE" sz="1800" dirty="0"/>
              <a:t> </a:t>
            </a:r>
            <a:r>
              <a:rPr lang="de-DE" sz="1800" dirty="0" err="1"/>
              <a:t>take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cause</a:t>
            </a:r>
            <a:r>
              <a:rPr lang="de-DE" sz="1800" dirty="0"/>
              <a:t> a breakdown ?  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A029885-2CAD-2E4A-BC36-78B92ACC0B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177" y="2475208"/>
            <a:ext cx="47498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7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C5A127-D720-5B4C-936D-FD3CCE70C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MSE, SNR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F4425EA-D725-A441-9924-81FDD1251481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91" y="2570737"/>
            <a:ext cx="4051300" cy="111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D229613-0127-B743-999B-B4657D3DE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91" y="4076694"/>
            <a:ext cx="4051300" cy="118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9C50E60-6D38-1446-9309-3915AFE8D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91" y="5653828"/>
            <a:ext cx="4344962" cy="51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CD713C01-4D7D-FC40-B4CD-3C02FEA0F9FB}"/>
              </a:ext>
            </a:extLst>
          </p:cNvPr>
          <p:cNvSpPr txBox="1"/>
          <p:nvPr/>
        </p:nvSpPr>
        <p:spPr>
          <a:xfrm>
            <a:off x="674914" y="6750830"/>
            <a:ext cx="472918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single</a:t>
            </a:r>
            <a:r>
              <a:rPr lang="de-DE" dirty="0"/>
              <a:t> </a:t>
            </a:r>
            <a:r>
              <a:rPr lang="de-DE" dirty="0" err="1"/>
              <a:t>signal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003292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35B1DF-A1A3-B849-A464-67CEA4992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D6FFAB-967F-E646-8C70-E11B2D26235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1793600" cy="4041042"/>
          </a:xfrm>
        </p:spPr>
        <p:txBody>
          <a:bodyPr/>
          <a:lstStyle/>
          <a:p>
            <a:r>
              <a:rPr lang="de-DE" dirty="0"/>
              <a:t>Delorme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-&gt; </a:t>
            </a:r>
            <a:r>
              <a:rPr lang="de-DE" dirty="0" err="1"/>
              <a:t>near</a:t>
            </a:r>
            <a:r>
              <a:rPr lang="de-DE" dirty="0"/>
              <a:t> </a:t>
            </a:r>
            <a:r>
              <a:rPr lang="de-DE" dirty="0" err="1"/>
              <a:t>eeg</a:t>
            </a:r>
            <a:r>
              <a:rPr lang="de-DE" dirty="0"/>
              <a:t>, </a:t>
            </a:r>
            <a:r>
              <a:rPr lang="de-DE" dirty="0" err="1"/>
              <a:t>closer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reality</a:t>
            </a:r>
            <a:endParaRPr lang="de-DE" dirty="0"/>
          </a:p>
          <a:p>
            <a:r>
              <a:rPr lang="de-DE" dirty="0"/>
              <a:t>2. </a:t>
            </a:r>
            <a:r>
              <a:rPr lang="de-DE" dirty="0" err="1"/>
              <a:t>cases</a:t>
            </a:r>
            <a:r>
              <a:rPr lang="de-DE" dirty="0"/>
              <a:t> -&gt; </a:t>
            </a:r>
            <a:r>
              <a:rPr lang="de-DE" dirty="0" err="1"/>
              <a:t>classical</a:t>
            </a:r>
            <a:r>
              <a:rPr lang="de-DE" dirty="0"/>
              <a:t> </a:t>
            </a:r>
            <a:r>
              <a:rPr lang="de-DE" dirty="0" err="1"/>
              <a:t>rosbustness</a:t>
            </a:r>
            <a:r>
              <a:rPr lang="de-DE" dirty="0"/>
              <a:t> </a:t>
            </a:r>
          </a:p>
          <a:p>
            <a:r>
              <a:rPr lang="de-DE" dirty="0"/>
              <a:t>-&gt; </a:t>
            </a:r>
            <a:r>
              <a:rPr lang="de-DE" dirty="0" err="1"/>
              <a:t>eeg</a:t>
            </a:r>
            <a:r>
              <a:rPr lang="de-DE" dirty="0"/>
              <a:t> like </a:t>
            </a:r>
            <a:r>
              <a:rPr lang="de-DE" dirty="0" err="1"/>
              <a:t>artifacts</a:t>
            </a:r>
            <a:endParaRPr lang="de-DE" dirty="0"/>
          </a:p>
          <a:p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recon</a:t>
            </a:r>
            <a:endParaRPr lang="de-DE" dirty="0"/>
          </a:p>
          <a:p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8">
                <a:extLst>
                  <a:ext uri="{FF2B5EF4-FFF2-40B4-BE49-F238E27FC236}">
                    <a16:creationId xmlns:a16="http://schemas.microsoft.com/office/drawing/2014/main" id="{49257E51-53B6-7F41-B1F2-808125B754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54911" y="4931073"/>
                <a:ext cx="5886968" cy="1210734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 fontScale="92500" lnSpcReduction="20000"/>
              </a:bodyPr>
              <a:lstStyle>
                <a:lvl1pPr marL="457200" indent="-457200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673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76009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0012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5349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52044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16052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80060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44068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Signal to Noise Ratio (SNR):</a:t>
                </a:r>
              </a:p>
              <a:p>
                <a:r>
                  <a:rPr lang="en-AU" sz="1900" dirty="0"/>
                  <a:t>Considered here as the variance of the </a:t>
                </a:r>
                <a:r>
                  <a:rPr lang="en-AU" sz="1900" dirty="0" err="1"/>
                  <a:t>resiudal</a:t>
                </a:r>
                <a:r>
                  <a:rPr lang="en-AU" sz="1900" dirty="0"/>
                  <a:t> </a:t>
                </a:r>
              </a:p>
              <a:p>
                <a:r>
                  <a:rPr lang="en-AU" sz="1900" dirty="0"/>
                  <a:t>Transformed in dB</a:t>
                </a:r>
              </a:p>
              <a:p>
                <a:r>
                  <a:rPr lang="en-AU" sz="1900" dirty="0"/>
                  <a:t>4 values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AU" sz="1900" dirty="0"/>
                  <a:t> take mean or median</a:t>
                </a:r>
              </a:p>
              <a:p>
                <a:endParaRPr lang="en-AU" sz="1800" dirty="0"/>
              </a:p>
              <a:p>
                <a:endParaRPr lang="en-AU" sz="1800" dirty="0"/>
              </a:p>
            </p:txBody>
          </p:sp>
        </mc:Choice>
        <mc:Fallback xmlns="">
          <p:sp>
            <p:nvSpPr>
              <p:cNvPr id="4" name="Inhaltsplatzhalter 8">
                <a:extLst>
                  <a:ext uri="{FF2B5EF4-FFF2-40B4-BE49-F238E27FC236}">
                    <a16:creationId xmlns:a16="http://schemas.microsoft.com/office/drawing/2014/main" id="{49257E51-53B6-7F41-B1F2-808125B754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911" y="4931073"/>
                <a:ext cx="5886968" cy="1210734"/>
              </a:xfrm>
              <a:prstGeom prst="rect">
                <a:avLst/>
              </a:prstGeom>
              <a:blipFill>
                <a:blip r:embed="rId2"/>
                <a:stretch>
                  <a:fillRect l="-2581" t="-10417" b="-2187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feld 4">
            <a:extLst>
              <a:ext uri="{FF2B5EF4-FFF2-40B4-BE49-F238E27FC236}">
                <a16:creationId xmlns:a16="http://schemas.microsoft.com/office/drawing/2014/main" id="{01A71CDD-1127-8F41-8369-09D7843AF158}"/>
              </a:ext>
            </a:extLst>
          </p:cNvPr>
          <p:cNvSpPr txBox="1"/>
          <p:nvPr/>
        </p:nvSpPr>
        <p:spPr>
          <a:xfrm>
            <a:off x="6230021" y="4670127"/>
            <a:ext cx="58166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de-DE" sz="1800" dirty="0" err="1">
                <a:solidFill>
                  <a:srgbClr val="005C9C"/>
                </a:solidFill>
              </a:rPr>
              <a:t>Possible</a:t>
            </a:r>
            <a:r>
              <a:rPr lang="de-DE" sz="1800" dirty="0">
                <a:solidFill>
                  <a:srgbClr val="005C9C"/>
                </a:solidFill>
              </a:rPr>
              <a:t> </a:t>
            </a:r>
            <a:r>
              <a:rPr lang="de-DE" sz="1800" dirty="0" err="1">
                <a:solidFill>
                  <a:srgbClr val="005C9C"/>
                </a:solidFill>
              </a:rPr>
              <a:t>Reasons</a:t>
            </a:r>
            <a:r>
              <a:rPr lang="de-DE" sz="1800" dirty="0">
                <a:solidFill>
                  <a:srgbClr val="005C9C"/>
                </a:solidFill>
              </a:rPr>
              <a:t>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 err="1"/>
              <a:t>Distributions</a:t>
            </a:r>
            <a:r>
              <a:rPr lang="de-DE" sz="1800" dirty="0"/>
              <a:t> </a:t>
            </a:r>
            <a:r>
              <a:rPr lang="de-DE" sz="1800" dirty="0" err="1"/>
              <a:t>don‘t</a:t>
            </a:r>
            <a:r>
              <a:rPr lang="de-DE" sz="1800" dirty="0"/>
              <a:t> follow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expected</a:t>
            </a:r>
            <a:r>
              <a:rPr lang="de-DE" sz="1800" dirty="0"/>
              <a:t> </a:t>
            </a:r>
            <a:r>
              <a:rPr lang="de-DE" sz="1800" dirty="0" err="1"/>
              <a:t>model</a:t>
            </a:r>
            <a:endParaRPr lang="de-DE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 err="1"/>
              <a:t>Important</a:t>
            </a:r>
            <a:r>
              <a:rPr lang="de-DE" sz="1800" dirty="0"/>
              <a:t> </a:t>
            </a:r>
            <a:r>
              <a:rPr lang="de-DE" sz="1800" dirty="0" err="1"/>
              <a:t>values</a:t>
            </a:r>
            <a:r>
              <a:rPr lang="de-DE" sz="1800" dirty="0"/>
              <a:t> </a:t>
            </a:r>
            <a:r>
              <a:rPr lang="de-DE" sz="1800" dirty="0" err="1"/>
              <a:t>are</a:t>
            </a:r>
            <a:r>
              <a:rPr lang="de-DE" sz="1800" dirty="0"/>
              <a:t> </a:t>
            </a:r>
            <a:r>
              <a:rPr lang="de-DE" sz="1800" dirty="0" err="1"/>
              <a:t>weighted</a:t>
            </a:r>
            <a:r>
              <a:rPr lang="de-DE" sz="1800" dirty="0"/>
              <a:t> down </a:t>
            </a:r>
            <a:r>
              <a:rPr lang="de-DE" sz="1800" dirty="0" err="1"/>
              <a:t>by</a:t>
            </a:r>
            <a:r>
              <a:rPr lang="de-DE" sz="1800" dirty="0"/>
              <a:t> </a:t>
            </a:r>
            <a:r>
              <a:rPr lang="de-DE" sz="1800" dirty="0" err="1"/>
              <a:t>new</a:t>
            </a:r>
            <a:r>
              <a:rPr lang="de-DE" sz="1800" dirty="0"/>
              <a:t> </a:t>
            </a:r>
            <a:r>
              <a:rPr lang="de-DE" sz="1800" dirty="0" err="1"/>
              <a:t>objective</a:t>
            </a:r>
            <a:r>
              <a:rPr lang="de-DE" sz="1800" dirty="0"/>
              <a:t> </a:t>
            </a:r>
            <a:r>
              <a:rPr lang="de-DE" sz="1800" dirty="0" err="1"/>
              <a:t>functions</a:t>
            </a:r>
            <a:endParaRPr lang="de-DE" sz="18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F72852A-5489-954C-A68B-771891F13393}"/>
              </a:ext>
            </a:extLst>
          </p:cNvPr>
          <p:cNvSpPr txBox="1"/>
          <p:nvPr/>
        </p:nvSpPr>
        <p:spPr>
          <a:xfrm>
            <a:off x="584790" y="6544788"/>
            <a:ext cx="912140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Matrix fett schreiben</a:t>
            </a:r>
          </a:p>
          <a:p>
            <a:r>
              <a:rPr lang="de-DE" dirty="0"/>
              <a:t> Eventuelle andere Signale zeigen auf </a:t>
            </a:r>
            <a:r>
              <a:rPr lang="de-DE" dirty="0" err="1"/>
              <a:t>slide</a:t>
            </a:r>
            <a:r>
              <a:rPr lang="de-DE" dirty="0"/>
              <a:t> 1</a:t>
            </a:r>
          </a:p>
          <a:p>
            <a:r>
              <a:rPr lang="de-DE" dirty="0"/>
              <a:t>4 Signale ersetzen</a:t>
            </a:r>
          </a:p>
          <a:p>
            <a:r>
              <a:rPr lang="de-DE" dirty="0"/>
              <a:t>Drop bei 10000 erklären -&gt; auf </a:t>
            </a:r>
            <a:r>
              <a:rPr lang="de-DE" dirty="0" err="1"/>
              <a:t>drawbacks</a:t>
            </a:r>
            <a:r>
              <a:rPr lang="de-DE" dirty="0"/>
              <a:t> von MD hinweisen. </a:t>
            </a:r>
          </a:p>
          <a:p>
            <a:r>
              <a:rPr lang="de-DE" dirty="0" err="1"/>
              <a:t>Evtl</a:t>
            </a:r>
            <a:r>
              <a:rPr lang="de-DE" dirty="0"/>
              <a:t> auch nur bis 5000 zeigen </a:t>
            </a:r>
          </a:p>
        </p:txBody>
      </p:sp>
    </p:spTree>
    <p:extLst>
      <p:ext uri="{BB962C8B-B14F-4D97-AF65-F5344CB8AC3E}">
        <p14:creationId xmlns:p14="http://schemas.microsoft.com/office/powerpoint/2010/main" val="10948971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Experiment Design</a:t>
            </a:r>
            <a:br>
              <a:rPr lang="de-DE" dirty="0"/>
            </a:br>
            <a:r>
              <a:rPr lang="de-DE" sz="2800" dirty="0"/>
              <a:t>Monte Carlo Flow Chart III</a:t>
            </a:r>
            <a:endParaRPr lang="de-DE" dirty="0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11FC51EA-1FD9-6245-A7F9-2F4D24877B8D}"/>
              </a:ext>
            </a:extLst>
          </p:cNvPr>
          <p:cNvSpPr/>
          <p:nvPr/>
        </p:nvSpPr>
        <p:spPr>
          <a:xfrm>
            <a:off x="2143431" y="2356959"/>
            <a:ext cx="1966113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 Signals</a:t>
            </a: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E281AA00-F1DA-D449-AE8C-935C10FF0E72}"/>
              </a:ext>
            </a:extLst>
          </p:cNvPr>
          <p:cNvSpPr/>
          <p:nvPr/>
        </p:nvSpPr>
        <p:spPr>
          <a:xfrm>
            <a:off x="2143431" y="3255129"/>
            <a:ext cx="1966113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Mix Signals</a:t>
            </a:r>
          </a:p>
        </p:txBody>
      </p:sp>
      <p:sp>
        <p:nvSpPr>
          <p:cNvPr id="8" name="Abgerundetes Rechteck 7">
            <a:extLst>
              <a:ext uri="{FF2B5EF4-FFF2-40B4-BE49-F238E27FC236}">
                <a16:creationId xmlns:a16="http://schemas.microsoft.com/office/drawing/2014/main" id="{0384DCF4-FA0B-0941-8127-149B47FBFAD4}"/>
              </a:ext>
            </a:extLst>
          </p:cNvPr>
          <p:cNvSpPr/>
          <p:nvPr/>
        </p:nvSpPr>
        <p:spPr>
          <a:xfrm>
            <a:off x="1397194" y="4153299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Contaminate</a:t>
            </a:r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Signals</a:t>
            </a:r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4D122F37-F074-4B46-8C74-51B2E88BAB6F}"/>
              </a:ext>
            </a:extLst>
          </p:cNvPr>
          <p:cNvSpPr/>
          <p:nvPr/>
        </p:nvSpPr>
        <p:spPr>
          <a:xfrm>
            <a:off x="1397194" y="5051469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Whitening</a:t>
            </a:r>
            <a:endParaRPr lang="de-DE" sz="2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id="{291083D4-D3B0-3A4F-8567-4ED496986565}"/>
              </a:ext>
            </a:extLst>
          </p:cNvPr>
          <p:cNvSpPr/>
          <p:nvPr/>
        </p:nvSpPr>
        <p:spPr>
          <a:xfrm>
            <a:off x="1397194" y="5949639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ICA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6FA98A44-6891-5944-84CF-DB31D4B4290C}"/>
              </a:ext>
            </a:extLst>
          </p:cNvPr>
          <p:cNvSpPr/>
          <p:nvPr/>
        </p:nvSpPr>
        <p:spPr>
          <a:xfrm>
            <a:off x="1397194" y="6847809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Evaluate</a:t>
            </a:r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on </a:t>
            </a:r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Metrics</a:t>
            </a:r>
            <a:endParaRPr lang="de-DE" sz="2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8034E9A4-A135-F04F-857D-A19D836152DB}"/>
              </a:ext>
            </a:extLst>
          </p:cNvPr>
          <p:cNvSpPr/>
          <p:nvPr/>
        </p:nvSpPr>
        <p:spPr>
          <a:xfrm>
            <a:off x="1397194" y="7745979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Empirical</a:t>
            </a:r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Data </a:t>
            </a:r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Analyses</a:t>
            </a:r>
            <a:endParaRPr lang="de-DE" sz="2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4" name="Gewinkelte Verbindung 13">
            <a:extLst>
              <a:ext uri="{FF2B5EF4-FFF2-40B4-BE49-F238E27FC236}">
                <a16:creationId xmlns:a16="http://schemas.microsoft.com/office/drawing/2014/main" id="{1B4DC408-0B27-A147-B9CC-D35A2BB3CCB1}"/>
              </a:ext>
            </a:extLst>
          </p:cNvPr>
          <p:cNvCxnSpPr>
            <a:cxnSpLocks/>
            <a:stCxn id="11" idx="1"/>
            <a:endCxn id="7" idx="1"/>
          </p:cNvCxnSpPr>
          <p:nvPr/>
        </p:nvCxnSpPr>
        <p:spPr>
          <a:xfrm rot="10800000" flipH="1">
            <a:off x="1397193" y="3479343"/>
            <a:ext cx="746237" cy="3592680"/>
          </a:xfrm>
          <a:prstGeom prst="bentConnector3">
            <a:avLst>
              <a:gd name="adj1" fmla="val -127817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7DA7B12C-28D9-E04D-BB5B-AEA4EBFCBBE2}"/>
              </a:ext>
            </a:extLst>
          </p:cNvPr>
          <p:cNvSpPr txBox="1"/>
          <p:nvPr/>
        </p:nvSpPr>
        <p:spPr>
          <a:xfrm>
            <a:off x="177318" y="3128460"/>
            <a:ext cx="1353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Runs = 1000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58753A6-E28A-8847-B1D7-4876A67EB924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3126488" y="2805386"/>
            <a:ext cx="0" cy="449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A63F43EE-7F5D-424E-87EA-1E2B58C17C31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3126486" y="3703556"/>
            <a:ext cx="2" cy="449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8B8D923-72D9-C048-A0CE-6D7164A52CFF}"/>
              </a:ext>
            </a:extLst>
          </p:cNvPr>
          <p:cNvCxnSpPr>
            <a:cxnSpLocks/>
          </p:cNvCxnSpPr>
          <p:nvPr/>
        </p:nvCxnSpPr>
        <p:spPr>
          <a:xfrm flipH="1">
            <a:off x="3126486" y="4602383"/>
            <a:ext cx="2" cy="449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A300B54B-AD55-9D41-AFC1-D42ED51240C9}"/>
              </a:ext>
            </a:extLst>
          </p:cNvPr>
          <p:cNvCxnSpPr>
            <a:cxnSpLocks/>
          </p:cNvCxnSpPr>
          <p:nvPr/>
        </p:nvCxnSpPr>
        <p:spPr>
          <a:xfrm flipH="1">
            <a:off x="3126486" y="5501210"/>
            <a:ext cx="2" cy="449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54E8E63C-05E1-8F46-B87C-A210D5F608F8}"/>
              </a:ext>
            </a:extLst>
          </p:cNvPr>
          <p:cNvCxnSpPr>
            <a:cxnSpLocks/>
          </p:cNvCxnSpPr>
          <p:nvPr/>
        </p:nvCxnSpPr>
        <p:spPr>
          <a:xfrm flipH="1">
            <a:off x="3126486" y="7298864"/>
            <a:ext cx="2" cy="449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DF2C1695-66B4-8243-921D-7C2168D6A293}"/>
              </a:ext>
            </a:extLst>
          </p:cNvPr>
          <p:cNvSpPr txBox="1"/>
          <p:nvPr/>
        </p:nvSpPr>
        <p:spPr>
          <a:xfrm>
            <a:off x="5318426" y="2265849"/>
            <a:ext cx="6747616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2000" dirty="0" err="1">
                <a:solidFill>
                  <a:schemeClr val="accent5"/>
                </a:solidFill>
              </a:rPr>
              <a:t>How</a:t>
            </a:r>
            <a:r>
              <a:rPr lang="de-DE" sz="2000" dirty="0">
                <a:solidFill>
                  <a:schemeClr val="accent5"/>
                </a:solidFill>
              </a:rPr>
              <a:t> do </a:t>
            </a:r>
            <a:r>
              <a:rPr lang="de-DE" sz="2000" dirty="0" err="1">
                <a:solidFill>
                  <a:schemeClr val="accent5"/>
                </a:solidFill>
              </a:rPr>
              <a:t>we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measure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the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performance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of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the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Algorithms</a:t>
            </a:r>
            <a:r>
              <a:rPr lang="de-DE" sz="2000" dirty="0">
                <a:solidFill>
                  <a:schemeClr val="accent5"/>
                </a:solidFill>
              </a:rPr>
              <a:t> ? </a:t>
            </a:r>
          </a:p>
        </p:txBody>
      </p:sp>
      <p:sp>
        <p:nvSpPr>
          <p:cNvPr id="35" name="Abgerundetes Rechteck 34">
            <a:extLst>
              <a:ext uri="{FF2B5EF4-FFF2-40B4-BE49-F238E27FC236}">
                <a16:creationId xmlns:a16="http://schemas.microsoft.com/office/drawing/2014/main" id="{0928AEDD-D29A-8F48-AD0C-E5438DD4B7FB}"/>
              </a:ext>
            </a:extLst>
          </p:cNvPr>
          <p:cNvSpPr/>
          <p:nvPr/>
        </p:nvSpPr>
        <p:spPr>
          <a:xfrm>
            <a:off x="2143428" y="2359587"/>
            <a:ext cx="1966113" cy="454999"/>
          </a:xfrm>
          <a:prstGeom prst="roundRect">
            <a:avLst/>
          </a:prstGeom>
          <a:solidFill>
            <a:schemeClr val="bg1">
              <a:lumMod val="50000"/>
              <a:alpha val="50000"/>
            </a:schemeClr>
          </a:solidFill>
          <a:ln>
            <a:solidFill>
              <a:schemeClr val="bg1">
                <a:lumMod val="5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0" name="Abgerundetes Rechteck 49">
            <a:extLst>
              <a:ext uri="{FF2B5EF4-FFF2-40B4-BE49-F238E27FC236}">
                <a16:creationId xmlns:a16="http://schemas.microsoft.com/office/drawing/2014/main" id="{D34CA69F-576B-2C4B-888C-6818D84D0FC5}"/>
              </a:ext>
            </a:extLst>
          </p:cNvPr>
          <p:cNvSpPr/>
          <p:nvPr/>
        </p:nvSpPr>
        <p:spPr>
          <a:xfrm>
            <a:off x="1397193" y="5047525"/>
            <a:ext cx="3458584" cy="454999"/>
          </a:xfrm>
          <a:prstGeom prst="roundRect">
            <a:avLst/>
          </a:prstGeom>
          <a:solidFill>
            <a:schemeClr val="bg1">
              <a:lumMod val="50000"/>
              <a:alpha val="50000"/>
            </a:schemeClr>
          </a:solidFill>
          <a:ln>
            <a:solidFill>
              <a:schemeClr val="bg1">
                <a:lumMod val="5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1" name="Abgerundetes Rechteck 50">
            <a:extLst>
              <a:ext uri="{FF2B5EF4-FFF2-40B4-BE49-F238E27FC236}">
                <a16:creationId xmlns:a16="http://schemas.microsoft.com/office/drawing/2014/main" id="{B1C33330-555B-1F4E-A664-F8779634C655}"/>
              </a:ext>
            </a:extLst>
          </p:cNvPr>
          <p:cNvSpPr/>
          <p:nvPr/>
        </p:nvSpPr>
        <p:spPr>
          <a:xfrm>
            <a:off x="1397193" y="5945695"/>
            <a:ext cx="3458584" cy="454999"/>
          </a:xfrm>
          <a:prstGeom prst="roundRect">
            <a:avLst/>
          </a:prstGeom>
          <a:solidFill>
            <a:schemeClr val="bg1">
              <a:lumMod val="50000"/>
              <a:alpha val="50000"/>
            </a:schemeClr>
          </a:solidFill>
          <a:ln>
            <a:solidFill>
              <a:schemeClr val="bg1">
                <a:lumMod val="5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feld 52">
                <a:extLst>
                  <a:ext uri="{FF2B5EF4-FFF2-40B4-BE49-F238E27FC236}">
                    <a16:creationId xmlns:a16="http://schemas.microsoft.com/office/drawing/2014/main" id="{4DC9DC98-9A71-F549-B0AC-6165DABE3840}"/>
                  </a:ext>
                </a:extLst>
              </p:cNvPr>
              <p:cNvSpPr txBox="1"/>
              <p:nvPr/>
            </p:nvSpPr>
            <p:spPr>
              <a:xfrm>
                <a:off x="5458984" y="3252853"/>
                <a:ext cx="7000920" cy="184473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de-DE" sz="1600" dirty="0">
                    <a:solidFill>
                      <a:srgbClr val="005C9C"/>
                    </a:solidFill>
                  </a:rPr>
                  <a:t>1. Evaluation on </a:t>
                </a:r>
                <a:r>
                  <a:rPr lang="de-DE" sz="1600" dirty="0" err="1">
                    <a:solidFill>
                      <a:srgbClr val="005C9C"/>
                    </a:solidFill>
                  </a:rPr>
                  <a:t>Metrics</a:t>
                </a:r>
                <a:r>
                  <a:rPr lang="de-DE" sz="1600" dirty="0">
                    <a:solidFill>
                      <a:srgbClr val="005C9C"/>
                    </a:solidFill>
                  </a:rPr>
                  <a:t>:</a:t>
                </a:r>
              </a:p>
              <a:p>
                <a:pPr>
                  <a:buClr>
                    <a:srgbClr val="005C9C"/>
                  </a:buClr>
                </a:pPr>
                <a:endParaRPr lang="de-DE" sz="1600" dirty="0">
                  <a:solidFill>
                    <a:schemeClr val="accent5"/>
                  </a:solidFill>
                </a:endParaRPr>
              </a:p>
              <a:p>
                <a:pPr>
                  <a:buClr>
                    <a:srgbClr val="005C9C"/>
                  </a:buClr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sz="1600" i="1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1600" i="1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de-DE" sz="1600" dirty="0">
                    <a:solidFill>
                      <a:schemeClr val="tx1"/>
                    </a:solidFill>
                  </a:rPr>
                  <a:t> = </a:t>
                </a:r>
                <a:r>
                  <a:rPr lang="de-DE" sz="1600" dirty="0" err="1">
                    <a:solidFill>
                      <a:schemeClr val="tx1"/>
                    </a:solidFill>
                  </a:rPr>
                  <a:t>recovered</a:t>
                </a:r>
                <a:r>
                  <a:rPr lang="de-DE" sz="1600" dirty="0">
                    <a:solidFill>
                      <a:schemeClr val="tx1"/>
                    </a:solidFill>
                  </a:rPr>
                  <a:t> Signals, </a:t>
                </a:r>
                <a14:m>
                  <m:oMath xmlns:m="http://schemas.openxmlformats.org/officeDocument/2006/math">
                    <m:r>
                      <a:rPr lang="de-DE" sz="1600" i="1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Â</m:t>
                    </m:r>
                    <m:r>
                      <a:rPr lang="de-DE" sz="1600" b="0" i="0" smtClean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16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=</a:t>
                </a:r>
                <a:r>
                  <a:rPr lang="de-DE" sz="16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de-DE" sz="1600" dirty="0" err="1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estimated</a:t>
                </a:r>
                <a:r>
                  <a:rPr lang="de-DE" sz="16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Mixing Matrix</a:t>
                </a:r>
                <a:endParaRPr lang="de-DE" sz="1600" dirty="0">
                  <a:solidFill>
                    <a:schemeClr val="tx1"/>
                  </a:solidFill>
                </a:endParaRP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de-DE" sz="1600" dirty="0" err="1"/>
                  <a:t>Evaluate</a:t>
                </a:r>
                <a:r>
                  <a:rPr lang="de-DE" sz="1600" dirty="0"/>
                  <a:t> </a:t>
                </a:r>
                <a:r>
                  <a:rPr lang="de-DE" sz="1600" dirty="0" err="1"/>
                  <a:t>the</a:t>
                </a:r>
                <a:r>
                  <a:rPr lang="de-DE" sz="1600" dirty="0"/>
                  <a:t> </a:t>
                </a:r>
                <a:r>
                  <a:rPr lang="de-DE" sz="1600" dirty="0" err="1"/>
                  <a:t>performance</a:t>
                </a:r>
                <a:r>
                  <a:rPr lang="de-DE" sz="1600" dirty="0"/>
                  <a:t> </a:t>
                </a:r>
                <a:r>
                  <a:rPr lang="de-DE" sz="1600" dirty="0" err="1"/>
                  <a:t>each</a:t>
                </a:r>
                <a:r>
                  <a:rPr lang="de-DE" sz="1600" dirty="0"/>
                  <a:t> </a:t>
                </a:r>
                <a:r>
                  <a:rPr lang="de-DE" sz="1600" dirty="0" err="1"/>
                  <a:t>run</a:t>
                </a:r>
                <a:endParaRPr lang="de-DE" sz="160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de-DE" sz="1600" dirty="0" err="1"/>
                  <a:t>Based</a:t>
                </a:r>
                <a:r>
                  <a:rPr lang="de-DE" sz="1600" dirty="0"/>
                  <a:t> on Mixing Matrix: Minimum </a:t>
                </a:r>
                <a:r>
                  <a:rPr lang="de-DE" sz="1600" dirty="0" err="1"/>
                  <a:t>Distance</a:t>
                </a:r>
                <a:r>
                  <a:rPr lang="de-DE" sz="1600" dirty="0"/>
                  <a:t>: </a:t>
                </a:r>
                <a14:m>
                  <m:oMath xmlns:m="http://schemas.openxmlformats.org/officeDocument/2006/math"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𝑀𝐷</m:t>
                    </m:r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𝐴</m:t>
                    </m:r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,Â)</m:t>
                    </m:r>
                  </m:oMath>
                </a14:m>
                <a:endParaRPr lang="de-DE" sz="160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de-DE" sz="1600" dirty="0" err="1"/>
                  <a:t>Based</a:t>
                </a:r>
                <a:r>
                  <a:rPr lang="de-DE" sz="1600" dirty="0"/>
                  <a:t> on </a:t>
                </a:r>
                <a:r>
                  <a:rPr lang="de-DE" sz="1600" dirty="0" err="1"/>
                  <a:t>reconstructed</a:t>
                </a:r>
                <a:r>
                  <a:rPr lang="de-DE" sz="1600" dirty="0"/>
                  <a:t> Signals: </a:t>
                </a:r>
                <a:r>
                  <a:rPr lang="de-DE" sz="1600" dirty="0" err="1"/>
                  <a:t>Mean</a:t>
                </a:r>
                <a:r>
                  <a:rPr lang="de-DE" sz="1600" dirty="0"/>
                  <a:t> </a:t>
                </a:r>
                <a:r>
                  <a:rPr lang="de-DE" sz="1600" dirty="0" err="1"/>
                  <a:t>squared</a:t>
                </a:r>
                <a:r>
                  <a:rPr lang="de-DE" sz="1600" dirty="0"/>
                  <a:t> </a:t>
                </a:r>
                <a:r>
                  <a:rPr lang="de-DE" sz="1600" dirty="0" err="1"/>
                  <a:t>error</a:t>
                </a:r>
                <a:r>
                  <a:rPr lang="de-DE" sz="1600" dirty="0"/>
                  <a:t>:  </a:t>
                </a:r>
                <a14:m>
                  <m:oMath xmlns:m="http://schemas.openxmlformats.org/officeDocument/2006/math"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𝑀𝑆𝐸</m:t>
                    </m:r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de-DE" sz="16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sz="16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16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de-DE" sz="16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), </a:t>
                </a:r>
                <a:r>
                  <a:rPr lang="de-DE" sz="1600" dirty="0"/>
                  <a:t>Signal </a:t>
                </a:r>
                <a:r>
                  <a:rPr lang="de-DE" sz="1600" dirty="0" err="1"/>
                  <a:t>to</a:t>
                </a:r>
                <a:r>
                  <a:rPr lang="de-DE" sz="1600" dirty="0"/>
                  <a:t> Noise Ratio:  </a:t>
                </a:r>
                <a14:m>
                  <m:oMath xmlns:m="http://schemas.openxmlformats.org/officeDocument/2006/math"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𝑆𝑁𝑅</m:t>
                    </m:r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sz="16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de-DE" sz="16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sz="16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16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de-DE" sz="16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)</a:t>
                </a:r>
                <a:endParaRPr lang="de-DE" sz="1600" dirty="0">
                  <a:ln w="0"/>
                  <a:solidFill>
                    <a:schemeClr val="accent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53" name="Textfeld 52">
                <a:extLst>
                  <a:ext uri="{FF2B5EF4-FFF2-40B4-BE49-F238E27FC236}">
                    <a16:creationId xmlns:a16="http://schemas.microsoft.com/office/drawing/2014/main" id="{4DC9DC98-9A71-F549-B0AC-6165DABE38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8984" y="3252853"/>
                <a:ext cx="7000920" cy="1844736"/>
              </a:xfrm>
              <a:prstGeom prst="rect">
                <a:avLst/>
              </a:prstGeom>
              <a:blipFill>
                <a:blip r:embed="rId2"/>
                <a:stretch>
                  <a:fillRect l="-543" t="-1370" b="-479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9" name="Abgerundetes Rechteck 58">
            <a:extLst>
              <a:ext uri="{FF2B5EF4-FFF2-40B4-BE49-F238E27FC236}">
                <a16:creationId xmlns:a16="http://schemas.microsoft.com/office/drawing/2014/main" id="{32CFFA34-2013-894A-BFB9-BF66414F927F}"/>
              </a:ext>
            </a:extLst>
          </p:cNvPr>
          <p:cNvSpPr/>
          <p:nvPr/>
        </p:nvSpPr>
        <p:spPr>
          <a:xfrm>
            <a:off x="2133781" y="3255786"/>
            <a:ext cx="1966113" cy="454999"/>
          </a:xfrm>
          <a:prstGeom prst="roundRect">
            <a:avLst/>
          </a:prstGeom>
          <a:solidFill>
            <a:schemeClr val="bg1">
              <a:lumMod val="50000"/>
              <a:alpha val="50000"/>
            </a:schemeClr>
          </a:solidFill>
          <a:ln>
            <a:solidFill>
              <a:schemeClr val="bg1">
                <a:lumMod val="5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0" name="Abgerundetes Rechteck 59">
            <a:extLst>
              <a:ext uri="{FF2B5EF4-FFF2-40B4-BE49-F238E27FC236}">
                <a16:creationId xmlns:a16="http://schemas.microsoft.com/office/drawing/2014/main" id="{EE33F1D4-5600-3F47-8704-14182C63992C}"/>
              </a:ext>
            </a:extLst>
          </p:cNvPr>
          <p:cNvSpPr/>
          <p:nvPr/>
        </p:nvSpPr>
        <p:spPr>
          <a:xfrm>
            <a:off x="1397193" y="4150671"/>
            <a:ext cx="3458584" cy="454999"/>
          </a:xfrm>
          <a:prstGeom prst="roundRect">
            <a:avLst/>
          </a:prstGeom>
          <a:solidFill>
            <a:schemeClr val="bg1">
              <a:lumMod val="50000"/>
              <a:alpha val="50000"/>
            </a:schemeClr>
          </a:solidFill>
          <a:ln>
            <a:solidFill>
              <a:schemeClr val="bg1">
                <a:lumMod val="5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61" name="Gewinkelte Verbindung 60">
            <a:extLst>
              <a:ext uri="{FF2B5EF4-FFF2-40B4-BE49-F238E27FC236}">
                <a16:creationId xmlns:a16="http://schemas.microsoft.com/office/drawing/2014/main" id="{68A5DBE0-46D4-A64A-9CC8-81C22448AF25}"/>
              </a:ext>
            </a:extLst>
          </p:cNvPr>
          <p:cNvCxnSpPr>
            <a:cxnSpLocks/>
          </p:cNvCxnSpPr>
          <p:nvPr/>
        </p:nvCxnSpPr>
        <p:spPr>
          <a:xfrm rot="5400000">
            <a:off x="2718513" y="6437208"/>
            <a:ext cx="443171" cy="372775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Gewinkelte Verbindung 61">
            <a:extLst>
              <a:ext uri="{FF2B5EF4-FFF2-40B4-BE49-F238E27FC236}">
                <a16:creationId xmlns:a16="http://schemas.microsoft.com/office/drawing/2014/main" id="{71272E26-CD95-4049-A08E-AF5CD7E9ADE3}"/>
              </a:ext>
            </a:extLst>
          </p:cNvPr>
          <p:cNvCxnSpPr>
            <a:cxnSpLocks/>
          </p:cNvCxnSpPr>
          <p:nvPr/>
        </p:nvCxnSpPr>
        <p:spPr>
          <a:xfrm rot="16200000" flipH="1">
            <a:off x="3096885" y="6431610"/>
            <a:ext cx="443171" cy="383970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hteck 62">
                <a:extLst>
                  <a:ext uri="{FF2B5EF4-FFF2-40B4-BE49-F238E27FC236}">
                    <a16:creationId xmlns:a16="http://schemas.microsoft.com/office/drawing/2014/main" id="{C95D799E-4AAA-CE47-986E-C9D99B1F1F53}"/>
                  </a:ext>
                </a:extLst>
              </p:cNvPr>
              <p:cNvSpPr/>
              <p:nvPr/>
            </p:nvSpPr>
            <p:spPr>
              <a:xfrm>
                <a:off x="2389500" y="6435422"/>
                <a:ext cx="426591" cy="4084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de-DE" sz="2000" i="1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000" b="0" i="1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</m:oMath>
                  </m:oMathPara>
                </a14:m>
                <a:endParaRPr lang="de-DE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63" name="Rechteck 62">
                <a:extLst>
                  <a:ext uri="{FF2B5EF4-FFF2-40B4-BE49-F238E27FC236}">
                    <a16:creationId xmlns:a16="http://schemas.microsoft.com/office/drawing/2014/main" id="{C95D799E-4AAA-CE47-986E-C9D99B1F1F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9500" y="6435422"/>
                <a:ext cx="426591" cy="408445"/>
              </a:xfrm>
              <a:prstGeom prst="rect">
                <a:avLst/>
              </a:prstGeom>
              <a:blipFill>
                <a:blip r:embed="rId3"/>
                <a:stretch>
                  <a:fillRect t="-29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hteck 63">
                <a:extLst>
                  <a:ext uri="{FF2B5EF4-FFF2-40B4-BE49-F238E27FC236}">
                    <a16:creationId xmlns:a16="http://schemas.microsoft.com/office/drawing/2014/main" id="{E1EE8588-B00B-D242-914E-0AAE7498F7F9}"/>
                  </a:ext>
                </a:extLst>
              </p:cNvPr>
              <p:cNvSpPr/>
              <p:nvPr/>
            </p:nvSpPr>
            <p:spPr>
              <a:xfrm>
                <a:off x="3529017" y="6437953"/>
                <a:ext cx="415498" cy="40985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i="1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Â</m:t>
                      </m:r>
                    </m:oMath>
                  </m:oMathPara>
                </a14:m>
                <a:endParaRPr lang="de-DE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64" name="Rechteck 63">
                <a:extLst>
                  <a:ext uri="{FF2B5EF4-FFF2-40B4-BE49-F238E27FC236}">
                    <a16:creationId xmlns:a16="http://schemas.microsoft.com/office/drawing/2014/main" id="{E1EE8588-B00B-D242-914E-0AAE7498F7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9017" y="6437953"/>
                <a:ext cx="415498" cy="409856"/>
              </a:xfrm>
              <a:prstGeom prst="rect">
                <a:avLst/>
              </a:prstGeom>
              <a:blipFill>
                <a:blip r:embed="rId4"/>
                <a:stretch>
                  <a:fillRect l="-5882" b="-588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Textfeld 29">
            <a:extLst>
              <a:ext uri="{FF2B5EF4-FFF2-40B4-BE49-F238E27FC236}">
                <a16:creationId xmlns:a16="http://schemas.microsoft.com/office/drawing/2014/main" id="{6363C3E8-24D7-C94B-A9D4-E0FDB9BAE095}"/>
              </a:ext>
            </a:extLst>
          </p:cNvPr>
          <p:cNvSpPr txBox="1"/>
          <p:nvPr/>
        </p:nvSpPr>
        <p:spPr>
          <a:xfrm>
            <a:off x="5465907" y="7072022"/>
            <a:ext cx="7000920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de-DE" sz="1600" dirty="0">
                <a:solidFill>
                  <a:srgbClr val="005C9C"/>
                </a:solidFill>
              </a:rPr>
              <a:t>2. </a:t>
            </a:r>
            <a:r>
              <a:rPr lang="de-DE" sz="1600" dirty="0" err="1">
                <a:solidFill>
                  <a:srgbClr val="005C9C"/>
                </a:solidFill>
              </a:rPr>
              <a:t>Empirical</a:t>
            </a:r>
            <a:r>
              <a:rPr lang="de-DE" sz="1600" dirty="0">
                <a:solidFill>
                  <a:srgbClr val="005C9C"/>
                </a:solidFill>
              </a:rPr>
              <a:t> Data </a:t>
            </a:r>
            <a:r>
              <a:rPr lang="de-DE" sz="1600" dirty="0" err="1">
                <a:solidFill>
                  <a:srgbClr val="005C9C"/>
                </a:solidFill>
              </a:rPr>
              <a:t>Analyses</a:t>
            </a:r>
            <a:endParaRPr lang="de-DE" sz="1600" dirty="0">
              <a:solidFill>
                <a:srgbClr val="005C9C"/>
              </a:solidFill>
            </a:endParaRPr>
          </a:p>
          <a:p>
            <a:pPr>
              <a:buClr>
                <a:srgbClr val="005C9C"/>
              </a:buClr>
            </a:pPr>
            <a:endParaRPr lang="de-DE" sz="1600" dirty="0">
              <a:solidFill>
                <a:schemeClr val="accent5"/>
              </a:solidFill>
            </a:endParaRP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600" dirty="0" err="1"/>
              <a:t>Get</a:t>
            </a:r>
            <a:r>
              <a:rPr lang="de-DE" sz="1600" dirty="0"/>
              <a:t> 1000 (#</a:t>
            </a:r>
            <a:r>
              <a:rPr lang="de-DE" sz="1600" dirty="0" err="1"/>
              <a:t>runs</a:t>
            </a:r>
            <a:r>
              <a:rPr lang="de-DE" sz="1600" dirty="0"/>
              <a:t>) </a:t>
            </a:r>
            <a:r>
              <a:rPr lang="de-DE" sz="1600" dirty="0" err="1"/>
              <a:t>metrics</a:t>
            </a:r>
            <a:endParaRPr lang="de-DE" sz="16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600" dirty="0" err="1"/>
              <a:t>Calcualte</a:t>
            </a:r>
            <a:r>
              <a:rPr lang="de-DE" sz="1600" dirty="0"/>
              <a:t>: </a:t>
            </a:r>
            <a:r>
              <a:rPr lang="de-DE" sz="1600" dirty="0" err="1"/>
              <a:t>Mean</a:t>
            </a:r>
            <a:r>
              <a:rPr lang="de-DE" sz="1600" dirty="0"/>
              <a:t>, Standard Deviation, Median, </a:t>
            </a:r>
            <a:r>
              <a:rPr lang="de-DE" sz="1600" dirty="0" err="1"/>
              <a:t>nMAD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>
                <a:solidFill>
                  <a:schemeClr val="accent5"/>
                </a:solidFill>
              </a:rPr>
              <a:t>MD,MSE,SNR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600" dirty="0" err="1"/>
              <a:t>BoxPlot</a:t>
            </a:r>
            <a:endParaRPr lang="de-DE" sz="1600" dirty="0"/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A450DC19-378E-B04C-819D-EB8EB56627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6176" y="5053055"/>
            <a:ext cx="3083766" cy="1841554"/>
          </a:xfrm>
          <a:prstGeom prst="rect">
            <a:avLst/>
          </a:prstGeom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B1B7BD6E-200F-5441-849D-12B304E666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579" y="5097589"/>
            <a:ext cx="2998796" cy="179081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F98C350-EC1C-064A-A963-83F3FB77D584}"/>
              </a:ext>
            </a:extLst>
          </p:cNvPr>
          <p:cNvSpPr txBox="1"/>
          <p:nvPr/>
        </p:nvSpPr>
        <p:spPr>
          <a:xfrm>
            <a:off x="8726558" y="580832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vs.</a:t>
            </a:r>
          </a:p>
        </p:txBody>
      </p:sp>
    </p:spTree>
    <p:extLst>
      <p:ext uri="{BB962C8B-B14F-4D97-AF65-F5344CB8AC3E}">
        <p14:creationId xmlns:p14="http://schemas.microsoft.com/office/powerpoint/2010/main" val="22888964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Experiment Design</a:t>
            </a:r>
            <a:br>
              <a:rPr lang="de-DE" dirty="0"/>
            </a:br>
            <a:r>
              <a:rPr lang="de-DE" sz="2800" dirty="0"/>
              <a:t>Monte Carlo Flow Chart II</a:t>
            </a:r>
            <a:endParaRPr lang="de-DE" dirty="0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11FC51EA-1FD9-6245-A7F9-2F4D24877B8D}"/>
              </a:ext>
            </a:extLst>
          </p:cNvPr>
          <p:cNvSpPr/>
          <p:nvPr/>
        </p:nvSpPr>
        <p:spPr>
          <a:xfrm>
            <a:off x="2143431" y="2356959"/>
            <a:ext cx="1966113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 Signals</a:t>
            </a: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E281AA00-F1DA-D449-AE8C-935C10FF0E72}"/>
              </a:ext>
            </a:extLst>
          </p:cNvPr>
          <p:cNvSpPr/>
          <p:nvPr/>
        </p:nvSpPr>
        <p:spPr>
          <a:xfrm>
            <a:off x="2143431" y="3255129"/>
            <a:ext cx="1966113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Mix Signals</a:t>
            </a:r>
          </a:p>
        </p:txBody>
      </p:sp>
      <p:sp>
        <p:nvSpPr>
          <p:cNvPr id="8" name="Abgerundetes Rechteck 7">
            <a:extLst>
              <a:ext uri="{FF2B5EF4-FFF2-40B4-BE49-F238E27FC236}">
                <a16:creationId xmlns:a16="http://schemas.microsoft.com/office/drawing/2014/main" id="{0384DCF4-FA0B-0941-8127-149B47FBFAD4}"/>
              </a:ext>
            </a:extLst>
          </p:cNvPr>
          <p:cNvSpPr/>
          <p:nvPr/>
        </p:nvSpPr>
        <p:spPr>
          <a:xfrm>
            <a:off x="1397194" y="4153299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Contaminate</a:t>
            </a:r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Signals</a:t>
            </a:r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4D122F37-F074-4B46-8C74-51B2E88BAB6F}"/>
              </a:ext>
            </a:extLst>
          </p:cNvPr>
          <p:cNvSpPr/>
          <p:nvPr/>
        </p:nvSpPr>
        <p:spPr>
          <a:xfrm>
            <a:off x="1397194" y="5051469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Whitening</a:t>
            </a:r>
            <a:endParaRPr lang="de-DE" sz="2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id="{291083D4-D3B0-3A4F-8567-4ED496986565}"/>
              </a:ext>
            </a:extLst>
          </p:cNvPr>
          <p:cNvSpPr/>
          <p:nvPr/>
        </p:nvSpPr>
        <p:spPr>
          <a:xfrm>
            <a:off x="1397194" y="5949639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ICA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6FA98A44-6891-5944-84CF-DB31D4B4290C}"/>
              </a:ext>
            </a:extLst>
          </p:cNvPr>
          <p:cNvSpPr/>
          <p:nvPr/>
        </p:nvSpPr>
        <p:spPr>
          <a:xfrm>
            <a:off x="1397194" y="6847809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Evaluate</a:t>
            </a:r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on </a:t>
            </a:r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Metrics</a:t>
            </a:r>
            <a:endParaRPr lang="de-DE" sz="2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8034E9A4-A135-F04F-857D-A19D836152DB}"/>
              </a:ext>
            </a:extLst>
          </p:cNvPr>
          <p:cNvSpPr/>
          <p:nvPr/>
        </p:nvSpPr>
        <p:spPr>
          <a:xfrm>
            <a:off x="1397194" y="7745979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Empirical</a:t>
            </a:r>
            <a:r>
              <a:rPr lang="de-DE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Data </a:t>
            </a:r>
            <a:r>
              <a:rPr lang="de-DE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Analyses</a:t>
            </a:r>
            <a:endParaRPr lang="de-DE" sz="2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4" name="Gewinkelte Verbindung 13">
            <a:extLst>
              <a:ext uri="{FF2B5EF4-FFF2-40B4-BE49-F238E27FC236}">
                <a16:creationId xmlns:a16="http://schemas.microsoft.com/office/drawing/2014/main" id="{1B4DC408-0B27-A147-B9CC-D35A2BB3CCB1}"/>
              </a:ext>
            </a:extLst>
          </p:cNvPr>
          <p:cNvCxnSpPr>
            <a:cxnSpLocks/>
            <a:stCxn id="11" idx="1"/>
            <a:endCxn id="7" idx="1"/>
          </p:cNvCxnSpPr>
          <p:nvPr/>
        </p:nvCxnSpPr>
        <p:spPr>
          <a:xfrm rot="10800000" flipH="1">
            <a:off x="1397193" y="3479343"/>
            <a:ext cx="746237" cy="3592680"/>
          </a:xfrm>
          <a:prstGeom prst="bentConnector3">
            <a:avLst>
              <a:gd name="adj1" fmla="val -127817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7DA7B12C-28D9-E04D-BB5B-AEA4EBFCBBE2}"/>
              </a:ext>
            </a:extLst>
          </p:cNvPr>
          <p:cNvSpPr txBox="1"/>
          <p:nvPr/>
        </p:nvSpPr>
        <p:spPr>
          <a:xfrm>
            <a:off x="177318" y="3128460"/>
            <a:ext cx="1353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Runs = 1000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58753A6-E28A-8847-B1D7-4876A67EB924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3126488" y="2805386"/>
            <a:ext cx="0" cy="449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A63F43EE-7F5D-424E-87EA-1E2B58C17C31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3126486" y="3703556"/>
            <a:ext cx="2" cy="449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8B8D923-72D9-C048-A0CE-6D7164A52CFF}"/>
              </a:ext>
            </a:extLst>
          </p:cNvPr>
          <p:cNvCxnSpPr>
            <a:cxnSpLocks/>
          </p:cNvCxnSpPr>
          <p:nvPr/>
        </p:nvCxnSpPr>
        <p:spPr>
          <a:xfrm flipH="1">
            <a:off x="3126486" y="4602383"/>
            <a:ext cx="2" cy="449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A300B54B-AD55-9D41-AFC1-D42ED51240C9}"/>
              </a:ext>
            </a:extLst>
          </p:cNvPr>
          <p:cNvCxnSpPr>
            <a:cxnSpLocks/>
          </p:cNvCxnSpPr>
          <p:nvPr/>
        </p:nvCxnSpPr>
        <p:spPr>
          <a:xfrm flipH="1">
            <a:off x="3126486" y="5501210"/>
            <a:ext cx="2" cy="449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54E8E63C-05E1-8F46-B87C-A210D5F608F8}"/>
              </a:ext>
            </a:extLst>
          </p:cNvPr>
          <p:cNvCxnSpPr>
            <a:cxnSpLocks/>
          </p:cNvCxnSpPr>
          <p:nvPr/>
        </p:nvCxnSpPr>
        <p:spPr>
          <a:xfrm flipH="1">
            <a:off x="3126486" y="7298864"/>
            <a:ext cx="2" cy="449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BE984C68-9B48-E94C-90A5-D2A18ED2AD7A}"/>
              </a:ext>
            </a:extLst>
          </p:cNvPr>
          <p:cNvSpPr txBox="1"/>
          <p:nvPr/>
        </p:nvSpPr>
        <p:spPr>
          <a:xfrm>
            <a:off x="5258308" y="5788216"/>
            <a:ext cx="4104265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rgbClr val="005C9C"/>
                </a:solidFill>
              </a:rPr>
              <a:t>Independent </a:t>
            </a:r>
            <a:r>
              <a:rPr lang="de-DE" sz="2000" dirty="0" err="1">
                <a:solidFill>
                  <a:srgbClr val="005C9C"/>
                </a:solidFill>
              </a:rPr>
              <a:t>Component</a:t>
            </a:r>
            <a:r>
              <a:rPr lang="de-DE" sz="2000" dirty="0">
                <a:solidFill>
                  <a:srgbClr val="005C9C"/>
                </a:solidFill>
              </a:rPr>
              <a:t> </a:t>
            </a:r>
            <a:r>
              <a:rPr lang="de-DE" sz="2000" dirty="0" err="1">
                <a:solidFill>
                  <a:srgbClr val="005C9C"/>
                </a:solidFill>
              </a:rPr>
              <a:t>Analyses</a:t>
            </a:r>
            <a:endParaRPr lang="de-DE" sz="2000" dirty="0">
              <a:solidFill>
                <a:srgbClr val="005C9C"/>
              </a:solidFill>
            </a:endParaRP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DF2C1695-66B4-8243-921D-7C2168D6A293}"/>
              </a:ext>
            </a:extLst>
          </p:cNvPr>
          <p:cNvSpPr txBox="1"/>
          <p:nvPr/>
        </p:nvSpPr>
        <p:spPr>
          <a:xfrm>
            <a:off x="5258308" y="2965261"/>
            <a:ext cx="1326004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2000" dirty="0" err="1">
                <a:solidFill>
                  <a:srgbClr val="005C9C"/>
                </a:solidFill>
              </a:rPr>
              <a:t>Whitening</a:t>
            </a:r>
            <a:endParaRPr lang="de-DE" sz="2000" dirty="0">
              <a:solidFill>
                <a:srgbClr val="005C9C"/>
              </a:solidFill>
            </a:endParaRPr>
          </a:p>
        </p:txBody>
      </p:sp>
      <p:sp>
        <p:nvSpPr>
          <p:cNvPr id="35" name="Abgerundetes Rechteck 34">
            <a:extLst>
              <a:ext uri="{FF2B5EF4-FFF2-40B4-BE49-F238E27FC236}">
                <a16:creationId xmlns:a16="http://schemas.microsoft.com/office/drawing/2014/main" id="{0928AEDD-D29A-8F48-AD0C-E5438DD4B7FB}"/>
              </a:ext>
            </a:extLst>
          </p:cNvPr>
          <p:cNvSpPr/>
          <p:nvPr/>
        </p:nvSpPr>
        <p:spPr>
          <a:xfrm>
            <a:off x="2143428" y="2359587"/>
            <a:ext cx="1966113" cy="454999"/>
          </a:xfrm>
          <a:prstGeom prst="roundRect">
            <a:avLst/>
          </a:prstGeom>
          <a:solidFill>
            <a:schemeClr val="bg1">
              <a:lumMod val="50000"/>
              <a:alpha val="50000"/>
            </a:schemeClr>
          </a:solidFill>
          <a:ln>
            <a:solidFill>
              <a:schemeClr val="bg1">
                <a:lumMod val="5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0" name="Abgerundetes Rechteck 49">
            <a:extLst>
              <a:ext uri="{FF2B5EF4-FFF2-40B4-BE49-F238E27FC236}">
                <a16:creationId xmlns:a16="http://schemas.microsoft.com/office/drawing/2014/main" id="{D34CA69F-576B-2C4B-888C-6818D84D0FC5}"/>
              </a:ext>
            </a:extLst>
          </p:cNvPr>
          <p:cNvSpPr/>
          <p:nvPr/>
        </p:nvSpPr>
        <p:spPr>
          <a:xfrm>
            <a:off x="1397193" y="6845181"/>
            <a:ext cx="3458584" cy="454999"/>
          </a:xfrm>
          <a:prstGeom prst="roundRect">
            <a:avLst/>
          </a:prstGeom>
          <a:solidFill>
            <a:schemeClr val="bg1">
              <a:lumMod val="50000"/>
              <a:alpha val="50000"/>
            </a:schemeClr>
          </a:solidFill>
          <a:ln>
            <a:solidFill>
              <a:schemeClr val="bg1">
                <a:lumMod val="5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1" name="Abgerundetes Rechteck 50">
            <a:extLst>
              <a:ext uri="{FF2B5EF4-FFF2-40B4-BE49-F238E27FC236}">
                <a16:creationId xmlns:a16="http://schemas.microsoft.com/office/drawing/2014/main" id="{B1C33330-555B-1F4E-A664-F8779634C655}"/>
              </a:ext>
            </a:extLst>
          </p:cNvPr>
          <p:cNvSpPr/>
          <p:nvPr/>
        </p:nvSpPr>
        <p:spPr>
          <a:xfrm>
            <a:off x="1397193" y="7743351"/>
            <a:ext cx="3458584" cy="454999"/>
          </a:xfrm>
          <a:prstGeom prst="roundRect">
            <a:avLst/>
          </a:prstGeom>
          <a:solidFill>
            <a:schemeClr val="bg1">
              <a:lumMod val="50000"/>
              <a:alpha val="50000"/>
            </a:schemeClr>
          </a:solidFill>
          <a:ln>
            <a:solidFill>
              <a:schemeClr val="bg1">
                <a:lumMod val="5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4DC9DC98-9A71-F549-B0AC-6165DABE3840}"/>
              </a:ext>
            </a:extLst>
          </p:cNvPr>
          <p:cNvSpPr txBox="1"/>
          <p:nvPr/>
        </p:nvSpPr>
        <p:spPr>
          <a:xfrm>
            <a:off x="5258308" y="3479343"/>
            <a:ext cx="7000920" cy="15696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de-DE" sz="1600" dirty="0"/>
              <a:t>Plug in </a:t>
            </a:r>
            <a:r>
              <a:rPr lang="de-DE" sz="1600" dirty="0" err="1"/>
              <a:t>robustness</a:t>
            </a:r>
            <a:endParaRPr lang="de-DE" sz="1600" dirty="0"/>
          </a:p>
          <a:p>
            <a:pPr>
              <a:buClr>
                <a:srgbClr val="005C9C"/>
              </a:buClr>
            </a:pPr>
            <a:endParaRPr lang="de-DE" sz="1600" dirty="0"/>
          </a:p>
          <a:p>
            <a:pPr>
              <a:buClr>
                <a:srgbClr val="005C9C"/>
              </a:buClr>
            </a:pPr>
            <a:r>
              <a:rPr lang="de-DE" sz="1600" dirty="0" err="1"/>
              <a:t>Perform</a:t>
            </a:r>
            <a:r>
              <a:rPr lang="de-DE" sz="1600" dirty="0"/>
              <a:t> Robust </a:t>
            </a:r>
            <a:r>
              <a:rPr lang="de-DE" sz="1600" dirty="0" err="1"/>
              <a:t>Covariance</a:t>
            </a:r>
            <a:r>
              <a:rPr lang="de-DE" sz="1600" dirty="0"/>
              <a:t> </a:t>
            </a:r>
            <a:r>
              <a:rPr lang="de-DE" sz="1600" dirty="0" err="1"/>
              <a:t>Estimation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Python Package </a:t>
            </a:r>
            <a:r>
              <a:rPr lang="de-DE" sz="1600" dirty="0" err="1"/>
              <a:t>RobustSP</a:t>
            </a:r>
            <a:endParaRPr lang="de-DE" sz="1600" dirty="0"/>
          </a:p>
          <a:p>
            <a:pPr>
              <a:buClr>
                <a:srgbClr val="005C9C"/>
              </a:buClr>
            </a:pPr>
            <a:endParaRPr lang="de-DE" sz="16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600" dirty="0" err="1"/>
              <a:t>Spatial</a:t>
            </a:r>
            <a:r>
              <a:rPr lang="de-DE" sz="1600" dirty="0"/>
              <a:t> Median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600" dirty="0"/>
              <a:t>M-</a:t>
            </a:r>
            <a:r>
              <a:rPr lang="de-DE" sz="1600" dirty="0" err="1"/>
              <a:t>Estimator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Scatter</a:t>
            </a:r>
            <a:r>
              <a:rPr lang="de-DE" sz="1600" dirty="0"/>
              <a:t> Matrix (Huber)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7FA0E092-B95A-2D44-9928-DFA13F26AD67}"/>
              </a:ext>
            </a:extLst>
          </p:cNvPr>
          <p:cNvSpPr txBox="1"/>
          <p:nvPr/>
        </p:nvSpPr>
        <p:spPr>
          <a:xfrm>
            <a:off x="5258308" y="6293551"/>
            <a:ext cx="7389807" cy="181588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de-DE" sz="1600" dirty="0" err="1"/>
              <a:t>Perform</a:t>
            </a:r>
            <a:r>
              <a:rPr lang="de-DE" sz="1600" dirty="0"/>
              <a:t> ICA </a:t>
            </a:r>
            <a:r>
              <a:rPr lang="de-DE" sz="1600" dirty="0" err="1"/>
              <a:t>by</a:t>
            </a:r>
            <a:r>
              <a:rPr lang="de-DE" sz="1600" dirty="0"/>
              <a:t> 4 different </a:t>
            </a:r>
            <a:r>
              <a:rPr lang="de-DE" sz="1600" dirty="0" err="1"/>
              <a:t>Algorithms</a:t>
            </a:r>
            <a:r>
              <a:rPr lang="de-DE" sz="1600" dirty="0"/>
              <a:t>: JADE, RADICAL, </a:t>
            </a:r>
            <a:r>
              <a:rPr lang="de-DE" sz="1600" dirty="0" err="1"/>
              <a:t>CoroICA</a:t>
            </a:r>
            <a:r>
              <a:rPr lang="de-DE" sz="1600" dirty="0"/>
              <a:t>, </a:t>
            </a:r>
            <a:r>
              <a:rPr lang="de-DE" sz="1600" dirty="0" err="1">
                <a:solidFill>
                  <a:schemeClr val="accent5"/>
                </a:solidFill>
              </a:rPr>
              <a:t>PowerICA</a:t>
            </a:r>
            <a:endParaRPr lang="de-DE" sz="1600" dirty="0">
              <a:solidFill>
                <a:schemeClr val="accent5"/>
              </a:solidFill>
            </a:endParaRP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de-DE" sz="1600" dirty="0">
              <a:solidFill>
                <a:schemeClr val="accent5"/>
              </a:solidFill>
            </a:endParaRPr>
          </a:p>
          <a:p>
            <a:pPr>
              <a:buClr>
                <a:srgbClr val="005C9C"/>
              </a:buClr>
            </a:pPr>
            <a:r>
              <a:rPr lang="de-DE" sz="1600" dirty="0"/>
              <a:t>Plug in </a:t>
            </a:r>
            <a:r>
              <a:rPr lang="de-DE" sz="1600" dirty="0" err="1"/>
              <a:t>Robustness</a:t>
            </a:r>
            <a:r>
              <a:rPr lang="de-DE" sz="1600" dirty="0"/>
              <a:t> JADE: </a:t>
            </a:r>
            <a:r>
              <a:rPr lang="de-DE" sz="1600" dirty="0" err="1"/>
              <a:t>Replace</a:t>
            </a:r>
            <a:r>
              <a:rPr lang="de-DE" sz="1600" dirty="0"/>
              <a:t> </a:t>
            </a:r>
            <a:r>
              <a:rPr lang="de-DE" sz="1600" dirty="0" err="1"/>
              <a:t>Expected</a:t>
            </a:r>
            <a:r>
              <a:rPr lang="de-DE" sz="1600" dirty="0"/>
              <a:t> Value </a:t>
            </a:r>
            <a:r>
              <a:rPr lang="de-DE" sz="1600" dirty="0" err="1"/>
              <a:t>by</a:t>
            </a:r>
            <a:r>
              <a:rPr lang="de-DE" sz="1600" dirty="0"/>
              <a:t> robust </a:t>
            </a:r>
            <a:r>
              <a:rPr lang="de-DE" sz="1600" dirty="0" err="1"/>
              <a:t>objective</a:t>
            </a:r>
            <a:r>
              <a:rPr lang="de-DE" sz="1600" dirty="0"/>
              <a:t> </a:t>
            </a:r>
            <a:r>
              <a:rPr lang="de-DE" sz="1600" dirty="0" err="1"/>
              <a:t>function</a:t>
            </a:r>
            <a:r>
              <a:rPr lang="de-DE" sz="1600" dirty="0"/>
              <a:t>.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600" dirty="0"/>
              <a:t>Huber, </a:t>
            </a:r>
            <a:r>
              <a:rPr lang="de-DE" sz="1600" dirty="0" err="1"/>
              <a:t>Tukey</a:t>
            </a:r>
            <a:endParaRPr lang="de-DE" sz="16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de-DE" sz="1600" dirty="0">
              <a:solidFill>
                <a:schemeClr val="accent5"/>
              </a:solidFill>
            </a:endParaRP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de-DE" sz="1600" dirty="0">
              <a:solidFill>
                <a:schemeClr val="accent5"/>
              </a:solidFill>
            </a:endParaRPr>
          </a:p>
        </p:txBody>
      </p:sp>
      <p:sp>
        <p:nvSpPr>
          <p:cNvPr id="59" name="Abgerundetes Rechteck 58">
            <a:extLst>
              <a:ext uri="{FF2B5EF4-FFF2-40B4-BE49-F238E27FC236}">
                <a16:creationId xmlns:a16="http://schemas.microsoft.com/office/drawing/2014/main" id="{32CFFA34-2013-894A-BFB9-BF66414F927F}"/>
              </a:ext>
            </a:extLst>
          </p:cNvPr>
          <p:cNvSpPr/>
          <p:nvPr/>
        </p:nvSpPr>
        <p:spPr>
          <a:xfrm>
            <a:off x="2133781" y="3255786"/>
            <a:ext cx="1966113" cy="454999"/>
          </a:xfrm>
          <a:prstGeom prst="roundRect">
            <a:avLst/>
          </a:prstGeom>
          <a:solidFill>
            <a:schemeClr val="bg1">
              <a:lumMod val="50000"/>
              <a:alpha val="50000"/>
            </a:schemeClr>
          </a:solidFill>
          <a:ln>
            <a:solidFill>
              <a:schemeClr val="bg1">
                <a:lumMod val="5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0" name="Abgerundetes Rechteck 59">
            <a:extLst>
              <a:ext uri="{FF2B5EF4-FFF2-40B4-BE49-F238E27FC236}">
                <a16:creationId xmlns:a16="http://schemas.microsoft.com/office/drawing/2014/main" id="{EE33F1D4-5600-3F47-8704-14182C63992C}"/>
              </a:ext>
            </a:extLst>
          </p:cNvPr>
          <p:cNvSpPr/>
          <p:nvPr/>
        </p:nvSpPr>
        <p:spPr>
          <a:xfrm>
            <a:off x="1397193" y="4150671"/>
            <a:ext cx="3458584" cy="454999"/>
          </a:xfrm>
          <a:prstGeom prst="roundRect">
            <a:avLst/>
          </a:prstGeom>
          <a:solidFill>
            <a:schemeClr val="bg1">
              <a:lumMod val="50000"/>
              <a:alpha val="50000"/>
            </a:schemeClr>
          </a:solidFill>
          <a:ln>
            <a:solidFill>
              <a:schemeClr val="bg1">
                <a:lumMod val="5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61" name="Gewinkelte Verbindung 60">
            <a:extLst>
              <a:ext uri="{FF2B5EF4-FFF2-40B4-BE49-F238E27FC236}">
                <a16:creationId xmlns:a16="http://schemas.microsoft.com/office/drawing/2014/main" id="{68A5DBE0-46D4-A64A-9CC8-81C22448AF25}"/>
              </a:ext>
            </a:extLst>
          </p:cNvPr>
          <p:cNvCxnSpPr>
            <a:cxnSpLocks/>
          </p:cNvCxnSpPr>
          <p:nvPr/>
        </p:nvCxnSpPr>
        <p:spPr>
          <a:xfrm rot="5400000">
            <a:off x="2718513" y="6437208"/>
            <a:ext cx="443171" cy="372775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Gewinkelte Verbindung 61">
            <a:extLst>
              <a:ext uri="{FF2B5EF4-FFF2-40B4-BE49-F238E27FC236}">
                <a16:creationId xmlns:a16="http://schemas.microsoft.com/office/drawing/2014/main" id="{71272E26-CD95-4049-A08E-AF5CD7E9ADE3}"/>
              </a:ext>
            </a:extLst>
          </p:cNvPr>
          <p:cNvCxnSpPr>
            <a:cxnSpLocks/>
          </p:cNvCxnSpPr>
          <p:nvPr/>
        </p:nvCxnSpPr>
        <p:spPr>
          <a:xfrm rot="16200000" flipH="1">
            <a:off x="3096885" y="6431610"/>
            <a:ext cx="443171" cy="383970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9100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br>
              <a:rPr lang="de-DE" dirty="0"/>
            </a:br>
            <a:r>
              <a:rPr lang="de-DE" sz="2800" dirty="0" err="1"/>
              <a:t>Interpreting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Minimum </a:t>
            </a:r>
            <a:r>
              <a:rPr lang="de-DE" sz="2800" dirty="0" err="1"/>
              <a:t>Distance</a:t>
            </a:r>
            <a:endParaRPr lang="de-DE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feld 34">
            <a:extLst>
              <a:ext uri="{FF2B5EF4-FFF2-40B4-BE49-F238E27FC236}">
                <a16:creationId xmlns:a16="http://schemas.microsoft.com/office/drawing/2014/main" id="{C4DA37B0-9463-6B4F-9073-E1D3A159AB8E}"/>
              </a:ext>
            </a:extLst>
          </p:cNvPr>
          <p:cNvSpPr txBox="1"/>
          <p:nvPr/>
        </p:nvSpPr>
        <p:spPr>
          <a:xfrm>
            <a:off x="9413920" y="6380569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MD = 0.6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561FC44-91FB-FE44-BAF1-DE6C6EDEAE43}"/>
              </a:ext>
            </a:extLst>
          </p:cNvPr>
          <p:cNvSpPr txBox="1"/>
          <p:nvPr/>
        </p:nvSpPr>
        <p:spPr>
          <a:xfrm>
            <a:off x="9413920" y="4057482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MD = 0.4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FA25410A-1C36-8C4A-A43D-2E3785DE0403}"/>
              </a:ext>
            </a:extLst>
          </p:cNvPr>
          <p:cNvSpPr txBox="1"/>
          <p:nvPr/>
        </p:nvSpPr>
        <p:spPr>
          <a:xfrm>
            <a:off x="9413920" y="1734395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MD = 0.2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73E2210-3832-344A-B143-2D88694EF8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27" y="2877398"/>
            <a:ext cx="2051101" cy="71535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19F2D39-EF1E-2849-BDCB-20C8F7DCE2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000" y="3730137"/>
            <a:ext cx="2063763" cy="72168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AB9A41F-5AF1-2E4E-810F-57B4F2E891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662" y="4589207"/>
            <a:ext cx="2057432" cy="71535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CFDED34-36B7-C448-AA09-3C58587BB1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662" y="5441946"/>
            <a:ext cx="2057432" cy="696362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48AA3EA8-7DB8-E647-B42F-CD56C1CD70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48449" y="5304560"/>
            <a:ext cx="2509257" cy="91650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7ACF898-F4CB-C941-9D43-D7086A4A01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89644" y="4409837"/>
            <a:ext cx="2509257" cy="9364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15D68126-85EA-4446-99C8-7214D8ECE2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65287" y="3592751"/>
            <a:ext cx="2475583" cy="92946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621455D-C7E8-DF4D-97E1-4545B52B019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30838" y="2815075"/>
            <a:ext cx="2426868" cy="93274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CFEB3FD-2F12-3148-AFD0-AD4AAE3A0C5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9488" y="2591050"/>
            <a:ext cx="2475582" cy="441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1051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7281F5-32C1-664D-B8A5-BA2D1BAD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FDBF741-E7C0-4442-A838-73874490325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9C939DE-A4EA-C44E-B550-4FC6F92157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5610" y="2393106"/>
            <a:ext cx="8166670" cy="48365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7857D47-18C8-684F-97C0-1C82A2B6EA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95" y="2242800"/>
            <a:ext cx="5744712" cy="33864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B594AC3-2FA6-1149-8741-0BCDE0055E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9797" y="771120"/>
            <a:ext cx="14221193" cy="827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218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876145-DCFB-394E-ABDC-C63A1C120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dirty="0"/>
            </a:br>
            <a:r>
              <a:rPr lang="de-DE" sz="2400" dirty="0"/>
              <a:t>Goal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5E1E77E7-4CD2-4B49-9155-7A22FD10D48D}"/>
              </a:ext>
            </a:extLst>
          </p:cNvPr>
          <p:cNvSpPr txBox="1">
            <a:spLocks/>
          </p:cNvSpPr>
          <p:nvPr/>
        </p:nvSpPr>
        <p:spPr>
          <a:xfrm>
            <a:off x="503998" y="2144780"/>
            <a:ext cx="11611801" cy="11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457200" indent="-457200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schrift Normal"/>
              <a:buNone/>
            </a:pPr>
            <a:r>
              <a:rPr lang="en-AU" sz="2000" dirty="0">
                <a:solidFill>
                  <a:schemeClr val="accent5"/>
                </a:solidFill>
              </a:rPr>
              <a:t>Goals </a:t>
            </a:r>
            <a:r>
              <a:rPr lang="en-AU" sz="2000" dirty="0"/>
              <a:t>of this project:</a:t>
            </a:r>
          </a:p>
          <a:p>
            <a:r>
              <a:rPr lang="en-AU" sz="1800" dirty="0"/>
              <a:t>Evaluate ICA - Algorithms in terms of robustness </a:t>
            </a:r>
          </a:p>
          <a:p>
            <a:r>
              <a:rPr lang="en-AU" sz="1800" dirty="0"/>
              <a:t>Elaborating new approaches to increase </a:t>
            </a:r>
            <a:r>
              <a:rPr lang="en-AU" sz="1800" dirty="0">
                <a:solidFill>
                  <a:schemeClr val="accent5"/>
                </a:solidFill>
              </a:rPr>
              <a:t>robustness</a:t>
            </a:r>
            <a:r>
              <a:rPr lang="en-AU" sz="1800" dirty="0"/>
              <a:t> against noise and outliers in EEG - measurements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Inhaltsplatzhalter 2">
                <a:extLst>
                  <a:ext uri="{FF2B5EF4-FFF2-40B4-BE49-F238E27FC236}">
                    <a16:creationId xmlns:a16="http://schemas.microsoft.com/office/drawing/2014/main" id="{643CE1BC-1F1E-7A4B-AE80-7C1BCB17CFC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03998" y="7647741"/>
                <a:ext cx="11611801" cy="983123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>
                <a:lvl1pPr marL="457200" indent="-457200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673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76009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0012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5349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52044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16052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80060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44068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Systemschrift Normal"/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Problems:</a:t>
                </a:r>
                <a:endParaRPr lang="en-AU" sz="2000" dirty="0"/>
              </a:p>
              <a:p>
                <a:r>
                  <a:rPr lang="en-AU" sz="1800" dirty="0"/>
                  <a:t>The solution of ICA is </a:t>
                </a:r>
                <a:r>
                  <a:rPr lang="en-AU" sz="1800" dirty="0">
                    <a:solidFill>
                      <a:schemeClr val="accent5"/>
                    </a:solidFill>
                  </a:rPr>
                  <a:t>not unique: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AU" sz="1800" i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en-AU" sz="1800" dirty="0">
                    <a:solidFill>
                      <a:schemeClr val="accent5"/>
                    </a:solidFill>
                  </a:rPr>
                  <a:t> </a:t>
                </a:r>
                <a:r>
                  <a:rPr lang="en-AU" sz="1800" dirty="0">
                    <a:solidFill>
                      <a:schemeClr val="tx1"/>
                    </a:solidFill>
                  </a:rPr>
                  <a:t>and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AU" sz="1800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AU" sz="1800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</m:oMath>
                </a14:m>
                <a:r>
                  <a:rPr lang="en-AU" sz="1800" dirty="0">
                    <a:solidFill>
                      <a:schemeClr val="tx1"/>
                    </a:solidFill>
                  </a:rPr>
                  <a:t> can </a:t>
                </a:r>
                <a:r>
                  <a:rPr lang="en-AU" sz="1800" dirty="0" err="1">
                    <a:solidFill>
                      <a:schemeClr val="tx1"/>
                    </a:solidFill>
                  </a:rPr>
                  <a:t>pertubed</a:t>
                </a:r>
                <a:r>
                  <a:rPr lang="en-AU" sz="1800" dirty="0"/>
                  <a:t>, scaled or have sign changes</a:t>
                </a:r>
              </a:p>
              <a:p>
                <a:r>
                  <a:rPr lang="en-AU" sz="1800" dirty="0"/>
                  <a:t>Find metrics which deal with that </a:t>
                </a:r>
                <a:r>
                  <a:rPr lang="en-AU" sz="1800" dirty="0">
                    <a:solidFill>
                      <a:schemeClr val="tx1"/>
                    </a:solidFill>
                  </a:rPr>
                  <a:t>  </a:t>
                </a:r>
              </a:p>
              <a:p>
                <a:pPr marL="0" indent="0">
                  <a:buNone/>
                </a:pPr>
                <a:endParaRPr lang="en-AU" sz="2000" dirty="0">
                  <a:solidFill>
                    <a:schemeClr val="tx1"/>
                  </a:solidFill>
                </a:endParaRPr>
              </a:p>
              <a:p>
                <a:pPr marL="0" indent="0">
                  <a:buFont typeface="Systemschrift Normal"/>
                  <a:buNone/>
                </a:pPr>
                <a:endParaRPr lang="en-AU" sz="2000" dirty="0"/>
              </a:p>
            </p:txBody>
          </p:sp>
        </mc:Choice>
        <mc:Fallback>
          <p:sp>
            <p:nvSpPr>
              <p:cNvPr id="5" name="Inhaltsplatzhalter 2">
                <a:extLst>
                  <a:ext uri="{FF2B5EF4-FFF2-40B4-BE49-F238E27FC236}">
                    <a16:creationId xmlns:a16="http://schemas.microsoft.com/office/drawing/2014/main" id="{643CE1BC-1F1E-7A4B-AE80-7C1BCB17CF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998" y="7647741"/>
                <a:ext cx="11611801" cy="983123"/>
              </a:xfrm>
              <a:prstGeom prst="rect">
                <a:avLst/>
              </a:prstGeom>
              <a:blipFill>
                <a:blip r:embed="rId3"/>
                <a:stretch>
                  <a:fillRect l="-1311" t="-7692" b="-1410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Inhaltsplatzhalter 2">
                <a:extLst>
                  <a:ext uri="{FF2B5EF4-FFF2-40B4-BE49-F238E27FC236}">
                    <a16:creationId xmlns:a16="http://schemas.microsoft.com/office/drawing/2014/main" id="{0C95C512-D335-5C45-A71B-6A518FDAAD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03998" y="3430839"/>
                <a:ext cx="11611801" cy="1157800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>
                <a:lvl1pPr marL="457200" indent="-457200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673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76009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0012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5349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52044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16052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80060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44068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How can we evaluate the ICA-Algorithms?</a:t>
                </a:r>
                <a:endParaRPr lang="en-AU" sz="2000" dirty="0"/>
              </a:p>
              <a:p>
                <a:pPr marL="285750" indent="-285750">
                  <a:buClr>
                    <a:srgbClr val="005C9C"/>
                  </a:buClr>
                </a:pPr>
                <a:r>
                  <a:rPr lang="en-AU" sz="1800" dirty="0"/>
                  <a:t>The ICA-Algorithms return the reconstructed signal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AU" sz="1800" b="1" i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</m:oMath>
                </a14:m>
                <a:r>
                  <a:rPr lang="en-AU" sz="1800" dirty="0"/>
                  <a:t>and an estimated mixing matrix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b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</m:oMath>
                </a14:m>
                <a:r>
                  <a:rPr lang="en-AU" sz="1800" b="1" dirty="0"/>
                  <a:t> </a:t>
                </a:r>
              </a:p>
              <a:p>
                <a:pPr marL="285750" indent="-285750">
                  <a:buClr>
                    <a:srgbClr val="005C9C"/>
                  </a:buClr>
                </a:pPr>
                <a:r>
                  <a:rPr lang="en-AU" sz="1800" dirty="0"/>
                  <a:t>2 options: compare input and reconstructed signals or compare mixing matrix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AU" sz="1800" dirty="0"/>
                  <a:t> with its estimate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b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</m:oMath>
                </a14:m>
                <a:endParaRPr lang="en-AU" sz="1800" b="1" dirty="0"/>
              </a:p>
            </p:txBody>
          </p:sp>
        </mc:Choice>
        <mc:Fallback>
          <p:sp>
            <p:nvSpPr>
              <p:cNvPr id="8" name="Inhaltsplatzhalter 2">
                <a:extLst>
                  <a:ext uri="{FF2B5EF4-FFF2-40B4-BE49-F238E27FC236}">
                    <a16:creationId xmlns:a16="http://schemas.microsoft.com/office/drawing/2014/main" id="{0C95C512-D335-5C45-A71B-6A518FDAA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998" y="3430839"/>
                <a:ext cx="11611801" cy="1157800"/>
              </a:xfrm>
              <a:prstGeom prst="rect">
                <a:avLst/>
              </a:prstGeom>
              <a:blipFill>
                <a:blip r:embed="rId4"/>
                <a:stretch>
                  <a:fillRect l="-1311" t="-652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Grafik 12">
            <a:extLst>
              <a:ext uri="{FF2B5EF4-FFF2-40B4-BE49-F238E27FC236}">
                <a16:creationId xmlns:a16="http://schemas.microsoft.com/office/drawing/2014/main" id="{49B0ECBA-3F3C-4E4A-B185-432347892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536" y="5054344"/>
            <a:ext cx="2494739" cy="64015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BD536E9-1E68-2B46-A3AA-341A2E8481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536" y="6012252"/>
            <a:ext cx="2522982" cy="64016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5891941B-1C81-AE43-8F5D-8EAFCDD86A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22369" y="6013370"/>
            <a:ext cx="2617123" cy="677816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612DC714-C0A3-044F-86FC-A750810219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03931" y="5005457"/>
            <a:ext cx="2626537" cy="85824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AD636EF-1315-FF4B-9B3F-85FCE2BB473D}"/>
                  </a:ext>
                </a:extLst>
              </p:cNvPr>
              <p:cNvSpPr/>
              <p:nvPr/>
            </p:nvSpPr>
            <p:spPr>
              <a:xfrm>
                <a:off x="5016092" y="6694200"/>
                <a:ext cx="585417" cy="5347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800" b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800" b="1" i="0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AU" sz="2800" b="1" i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</m:oMath>
                  </m:oMathPara>
                </a14:m>
                <a:endParaRPr lang="en-AU" b="1" dirty="0"/>
              </a:p>
            </p:txBody>
          </p:sp>
        </mc:Choice>
        <mc:Fallback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AD636EF-1315-FF4B-9B3F-85FCE2BB47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6092" y="6694200"/>
                <a:ext cx="585417" cy="534762"/>
              </a:xfrm>
              <a:prstGeom prst="rect">
                <a:avLst/>
              </a:prstGeom>
              <a:blipFill>
                <a:blip r:embed="rId9"/>
                <a:stretch>
                  <a:fillRect t="-6977" r="-6383" b="-232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52DCA32-7C11-5E43-8042-CCBEEDD67DDD}"/>
                  </a:ext>
                </a:extLst>
              </p:cNvPr>
              <p:cNvSpPr/>
              <p:nvPr/>
            </p:nvSpPr>
            <p:spPr>
              <a:xfrm>
                <a:off x="1612549" y="6721515"/>
                <a:ext cx="474809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1" i="0" smtClean="0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en-AU" b="1" dirty="0"/>
              </a:p>
            </p:txBody>
          </p:sp>
        </mc:Choice>
        <mc:Fallback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52DCA32-7C11-5E43-8042-CCBEEDD67DD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2549" y="6721515"/>
                <a:ext cx="474809" cy="48013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BDC0921-2C99-4045-8B1B-368BFA296ACB}"/>
                  </a:ext>
                </a:extLst>
              </p:cNvPr>
              <p:cNvSpPr txBox="1"/>
              <p:nvPr/>
            </p:nvSpPr>
            <p:spPr>
              <a:xfrm>
                <a:off x="3213615" y="5534360"/>
                <a:ext cx="638316" cy="480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b="0" i="0" smtClean="0">
                          <a:latin typeface="Cambria Math" panose="02040503050406030204" pitchFamily="18" charset="0"/>
                        </a:rPr>
                        <m:t>vs</m:t>
                      </m:r>
                      <m:r>
                        <a:rPr lang="en-AU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BDC0921-2C99-4045-8B1B-368BFA296A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3615" y="5534360"/>
                <a:ext cx="638316" cy="48013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3EE0EEE1-349E-4145-8B40-894CF0D7ECDF}"/>
                  </a:ext>
                </a:extLst>
              </p:cNvPr>
              <p:cNvSpPr txBox="1"/>
              <p:nvPr/>
            </p:nvSpPr>
            <p:spPr>
              <a:xfrm>
                <a:off x="7333170" y="5569590"/>
                <a:ext cx="1938479" cy="6545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AU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.23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0.75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0.55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0.91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3EE0EEE1-349E-4145-8B40-894CF0D7EC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170" y="5569590"/>
                <a:ext cx="1938479" cy="654538"/>
              </a:xfrm>
              <a:prstGeom prst="rect">
                <a:avLst/>
              </a:prstGeom>
              <a:blipFill>
                <a:blip r:embed="rId12"/>
                <a:stretch>
                  <a:fillRect b="-169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970F656-9CA5-B549-8F43-9CBDFC5B9580}"/>
                  </a:ext>
                </a:extLst>
              </p:cNvPr>
              <p:cNvSpPr txBox="1"/>
              <p:nvPr/>
            </p:nvSpPr>
            <p:spPr>
              <a:xfrm>
                <a:off x="9965327" y="5569590"/>
                <a:ext cx="1938479" cy="6545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AU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.23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0.75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0.91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970F656-9CA5-B549-8F43-9CBDFC5B95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5327" y="5569590"/>
                <a:ext cx="1938479" cy="654538"/>
              </a:xfrm>
              <a:prstGeom prst="rect">
                <a:avLst/>
              </a:prstGeom>
              <a:blipFill>
                <a:blip r:embed="rId13"/>
                <a:stretch>
                  <a:fillRect b="-169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D3D2304-A63C-C74C-951F-A0113F157767}"/>
                  </a:ext>
                </a:extLst>
              </p:cNvPr>
              <p:cNvSpPr txBox="1"/>
              <p:nvPr/>
            </p:nvSpPr>
            <p:spPr>
              <a:xfrm>
                <a:off x="9298179" y="5614140"/>
                <a:ext cx="672171" cy="480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𝑣𝑠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D3D2304-A63C-C74C-951F-A0113F1577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8179" y="5614140"/>
                <a:ext cx="672171" cy="480131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AB335863-80AC-684E-9454-4B32F3228C06}"/>
                  </a:ext>
                </a:extLst>
              </p:cNvPr>
              <p:cNvSpPr/>
              <p:nvPr/>
            </p:nvSpPr>
            <p:spPr>
              <a:xfrm>
                <a:off x="10673845" y="6691186"/>
                <a:ext cx="636713" cy="5344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Clr>
                    <a:srgbClr val="005C9C"/>
                  </a:buClr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2800" b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28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</m:oMath>
                </a14:m>
                <a:r>
                  <a:rPr lang="en-AU" sz="2800" b="1" dirty="0"/>
                  <a:t> </a:t>
                </a:r>
              </a:p>
            </p:txBody>
          </p:sp>
        </mc:Choice>
        <mc:Fallback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AB335863-80AC-684E-9454-4B32F3228C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73845" y="6691186"/>
                <a:ext cx="636713" cy="534442"/>
              </a:xfrm>
              <a:prstGeom prst="rect">
                <a:avLst/>
              </a:prstGeom>
              <a:blipFill>
                <a:blip r:embed="rId15"/>
                <a:stretch>
                  <a:fillRect l="-3922" t="-952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0965082C-6B82-324D-A335-42E5C829D716}"/>
                  </a:ext>
                </a:extLst>
              </p:cNvPr>
              <p:cNvSpPr txBox="1"/>
              <p:nvPr/>
            </p:nvSpPr>
            <p:spPr>
              <a:xfrm>
                <a:off x="8153361" y="6767681"/>
                <a:ext cx="407163" cy="3877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1" i="0" smtClean="0">
                          <a:latin typeface="Cambria Math" panose="02040503050406030204" pitchFamily="18" charset="0"/>
                        </a:rPr>
                        <m:t>𝐖</m:t>
                      </m:r>
                    </m:oMath>
                  </m:oMathPara>
                </a14:m>
                <a:endParaRPr lang="en-AU" b="1" dirty="0"/>
              </a:p>
            </p:txBody>
          </p:sp>
        </mc:Choice>
        <mc:Fallback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0965082C-6B82-324D-A335-42E5C829D7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3361" y="6767681"/>
                <a:ext cx="407163" cy="387798"/>
              </a:xfrm>
              <a:prstGeom prst="rect">
                <a:avLst/>
              </a:prstGeom>
              <a:blipFill>
                <a:blip r:embed="rId16"/>
                <a:stretch>
                  <a:fillRect l="-15152" r="-18182" b="-937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9648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8" grpId="0"/>
      <p:bldP spid="19" grpId="0"/>
      <p:bldP spid="20" grpId="0"/>
      <p:bldP spid="22" grpId="0"/>
      <p:bldP spid="23" grpId="0"/>
      <p:bldP spid="24" grpId="0"/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904345-8791-864C-8A27-56A3AE1F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dirty="0"/>
            </a:br>
            <a:r>
              <a:rPr lang="de-DE" sz="2400" dirty="0" err="1"/>
              <a:t>Metrics</a:t>
            </a:r>
            <a:r>
              <a:rPr lang="de-DE" sz="2400" dirty="0"/>
              <a:t>: MD, MSE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Inhaltsplatzhalter 8">
                <a:extLst>
                  <a:ext uri="{FF2B5EF4-FFF2-40B4-BE49-F238E27FC236}">
                    <a16:creationId xmlns:a16="http://schemas.microsoft.com/office/drawing/2014/main" id="{0FCA6083-1A45-1043-AF5D-AD6B21320D65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13831" y="6647651"/>
                <a:ext cx="5714995" cy="138450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Mean squared Error (MSE):</a:t>
                </a:r>
              </a:p>
              <a:p>
                <a:r>
                  <a:rPr lang="en-AU" sz="1800" dirty="0"/>
                  <a:t>Taking the Mean of the squared residuals</a:t>
                </a:r>
              </a:p>
              <a:p>
                <a:r>
                  <a:rPr lang="en-AU" sz="1800" dirty="0"/>
                  <a:t>Obtained values = number of signals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  <m:r>
                      <a:rPr lang="en-AU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take mean or median</a:t>
                </a:r>
              </a:p>
            </p:txBody>
          </p:sp>
        </mc:Choice>
        <mc:Fallback xmlns="">
          <p:sp>
            <p:nvSpPr>
              <p:cNvPr id="9" name="Inhaltsplatzhalter 8">
                <a:extLst>
                  <a:ext uri="{FF2B5EF4-FFF2-40B4-BE49-F238E27FC236}">
                    <a16:creationId xmlns:a16="http://schemas.microsoft.com/office/drawing/2014/main" id="{0FCA6083-1A45-1043-AF5D-AD6B21320D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13831" y="6647651"/>
                <a:ext cx="5714995" cy="1384507"/>
              </a:xfrm>
              <a:blipFill>
                <a:blip r:embed="rId2"/>
                <a:stretch>
                  <a:fillRect l="-2661" t="-6364" r="-665" b="-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CEE4CDDC-7A01-994D-8F78-F0B3E7896E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04000" y="2250461"/>
                <a:ext cx="11611801" cy="3960462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>
                <a:lvl1pPr marL="457200" indent="-457200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673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76009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0012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5349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52044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16052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80060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44068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Systemschrift Normal"/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Minimum Distance Index </a:t>
                </a:r>
                <a:r>
                  <a:rPr lang="en-AU" sz="2000" dirty="0"/>
                  <a:t>(based on MM)</a:t>
                </a:r>
                <a:r>
                  <a:rPr lang="en-AU" sz="2000" dirty="0">
                    <a:solidFill>
                      <a:schemeClr val="accent5"/>
                    </a:solidFill>
                  </a:rPr>
                  <a:t>:</a:t>
                </a:r>
                <a:endParaRPr lang="en-AU" sz="2000" dirty="0"/>
              </a:p>
              <a:p>
                <a:r>
                  <a:rPr lang="en-AU" sz="1800" dirty="0">
                    <a:solidFill>
                      <a:schemeClr val="tx1"/>
                    </a:solidFill>
                  </a:rPr>
                  <a:t>Key idea:   The inverse of the Mixing Matrix equals the Unmixing Matrix, so the multiplication is the identity matrix 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𝐖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AU" sz="1800" b="1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𝐀</m:t>
                        </m:r>
                      </m:e>
                      <m:sup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r>
                      <a:rPr lang="en-AU" sz="1800" b="0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 </m:t>
                    </m:r>
                    <m:groupChr>
                      <m:groupChrPr>
                        <m:chr m:val="→"/>
                        <m:vertJc m:val="bot"/>
                        <m:ctrlPr>
                          <a:rPr lang="en-AU" sz="1800" b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nor/>
                          </m:rPr>
                          <a:rPr lang="en-AU" sz="1800" b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yields</m:t>
                        </m:r>
                      </m:e>
                    </m:groupChr>
                    <m:r>
                      <a:rPr lang="en-AU" sz="1800" b="0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𝐖𝐀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𝐈</m:t>
                    </m:r>
                  </m:oMath>
                </a14:m>
                <a:endParaRPr lang="en-AU" sz="1800" b="1" dirty="0">
                  <a:solidFill>
                    <a:srgbClr val="005C9C"/>
                  </a:solidFill>
                </a:endParaRPr>
              </a:p>
              <a:p>
                <a:endParaRPr lang="en-AU" sz="1800" dirty="0">
                  <a:solidFill>
                    <a:schemeClr val="accent5"/>
                  </a:solidFill>
                </a:endParaRPr>
              </a:p>
              <a:p>
                <a:r>
                  <a:rPr lang="en-AU" sz="1800" dirty="0"/>
                  <a:t>Therefore: if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b="1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AU" sz="1800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𝐈</m:t>
                    </m:r>
                    <m:groupChr>
                      <m:groupChrPr>
                        <m:chr m:val="⇒"/>
                        <m:pos m:val="top"/>
                        <m:ctrlPr>
                          <a:rPr lang="en-AU" sz="1800" smtClean="0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 The Algorithm performed well</a:t>
                </a:r>
              </a:p>
              <a:p>
                <a:pPr marL="0" indent="0">
                  <a:buNone/>
                </a:pPr>
                <a:endParaRPr lang="en-AU" sz="1800" dirty="0"/>
              </a:p>
              <a:p>
                <a:pPr marL="0" indent="0">
                  <a:buNone/>
                </a:pPr>
                <a:endParaRPr lang="en-AU" sz="1800" dirty="0"/>
              </a:p>
              <a:p>
                <a:endParaRPr lang="en-AU" sz="1800" dirty="0">
                  <a:solidFill>
                    <a:schemeClr val="tx1"/>
                  </a:solidFill>
                </a:endParaRPr>
              </a:p>
              <a:p>
                <a:r>
                  <a:rPr lang="en-AU" sz="1800" dirty="0">
                    <a:solidFill>
                      <a:schemeClr val="tx1"/>
                    </a:solidFill>
                  </a:rPr>
                  <a:t>Where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𝐂</m:t>
                    </m:r>
                    <m:r>
                      <a:rPr lang="en-AU" sz="18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18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𝐏𝐉𝐃</m:t>
                    </m:r>
                  </m:oMath>
                </a14:m>
                <a:r>
                  <a:rPr lang="en-AU" sz="1800" b="1" dirty="0">
                    <a:solidFill>
                      <a:schemeClr val="tx1"/>
                    </a:solidFill>
                  </a:rPr>
                  <a:t> </a:t>
                </a:r>
                <a:r>
                  <a:rPr lang="en-AU" sz="1800" dirty="0">
                    <a:solidFill>
                      <a:schemeClr val="tx1"/>
                    </a:solidFill>
                  </a:rPr>
                  <a:t>considers Permutation </a:t>
                </a:r>
                <a:r>
                  <a:rPr lang="en-AU" sz="1800" b="1" dirty="0">
                    <a:solidFill>
                      <a:schemeClr val="tx1"/>
                    </a:solidFill>
                  </a:rPr>
                  <a:t>P</a:t>
                </a:r>
                <a:r>
                  <a:rPr lang="en-AU" sz="1800" dirty="0">
                    <a:solidFill>
                      <a:schemeClr val="tx1"/>
                    </a:solidFill>
                  </a:rPr>
                  <a:t>, Scaling </a:t>
                </a:r>
                <a:r>
                  <a:rPr lang="en-AU" sz="1800" b="1" dirty="0">
                    <a:solidFill>
                      <a:schemeClr val="tx1"/>
                    </a:solidFill>
                  </a:rPr>
                  <a:t>D</a:t>
                </a:r>
                <a:r>
                  <a:rPr lang="en-AU" sz="1800" dirty="0"/>
                  <a:t> and sign changes </a:t>
                </a:r>
                <a:r>
                  <a:rPr lang="en-AU" sz="1800" b="1" dirty="0"/>
                  <a:t>J,</a:t>
                </a:r>
                <a:r>
                  <a:rPr lang="en-AU" sz="1800" dirty="0"/>
                  <a:t> p = number of signals</a:t>
                </a: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AU" sz="1800" b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AU" sz="1800" b="0" i="0" smtClean="0">
                            <a:latin typeface="Cambria Math" panose="02040503050406030204" pitchFamily="18" charset="0"/>
                          </a:rPr>
                          <m:t>in</m:t>
                        </m:r>
                        <m:sSub>
                          <m:sSubPr>
                            <m:ctrlPr>
                              <a:rPr lang="en-AU" sz="1800" b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AU" sz="1800" b="0" i="0" smtClean="0">
                                <a:latin typeface="Cambria Math" panose="02040503050406030204" pitchFamily="18" charset="0"/>
                              </a:rPr>
                              <m:t>f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AU" sz="1800" b="0" i="0" smtClea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sub>
                        </m:sSub>
                      </m:fName>
                      <m:e>
                        <m:r>
                          <a:rPr lang="en-AU" sz="18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</m:oMath>
                </a14:m>
                <a:r>
                  <a:rPr lang="en-AU" sz="1800" dirty="0"/>
                  <a:t>= Minimize </a:t>
                </a:r>
                <a:r>
                  <a:rPr lang="en-AU" sz="1800" dirty="0" err="1"/>
                  <a:t>Frobenius</a:t>
                </a:r>
                <a:r>
                  <a:rPr lang="en-AU" sz="1800" dirty="0"/>
                  <a:t> Norm</a:t>
                </a:r>
              </a:p>
              <a:p>
                <a:r>
                  <a:rPr lang="en-AU" sz="1800" dirty="0">
                    <a:solidFill>
                      <a:schemeClr val="tx1"/>
                    </a:solidFill>
                  </a:rPr>
                  <a:t>0 indicates a good performance, 1 indicates a bad one</a:t>
                </a:r>
              </a:p>
              <a:p>
                <a:pPr marL="0" indent="0">
                  <a:buNone/>
                </a:pPr>
                <a:endParaRPr lang="en-AU" sz="1800" dirty="0">
                  <a:solidFill>
                    <a:schemeClr val="tx1"/>
                  </a:solidFill>
                </a:endParaRPr>
              </a:p>
              <a:p>
                <a:pPr marL="0" indent="0">
                  <a:buFont typeface="Systemschrift Normal"/>
                  <a:buNone/>
                </a:pPr>
                <a:endParaRPr lang="en-AU" sz="2000" dirty="0"/>
              </a:p>
            </p:txBody>
          </p:sp>
        </mc:Choice>
        <mc:Fallback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CEE4CDDC-7A01-994D-8F78-F0B3E7896E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250461"/>
                <a:ext cx="11611801" cy="3960462"/>
              </a:xfrm>
              <a:prstGeom prst="rect">
                <a:avLst/>
              </a:prstGeom>
              <a:blipFill>
                <a:blip r:embed="rId3"/>
                <a:stretch>
                  <a:fillRect l="-1310" t="-223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966660EC-DC4A-0547-AAB5-39310D262F47}"/>
                  </a:ext>
                </a:extLst>
              </p:cNvPr>
              <p:cNvSpPr txBox="1"/>
              <p:nvPr/>
            </p:nvSpPr>
            <p:spPr>
              <a:xfrm>
                <a:off x="4657246" y="4192510"/>
                <a:ext cx="3728649" cy="729046"/>
              </a:xfrm>
              <a:prstGeom prst="rect">
                <a:avLst/>
              </a:prstGeom>
              <a:noFill/>
              <a:ln w="25400">
                <a:solidFill>
                  <a:srgbClr val="005C9C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18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180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180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180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AU" sz="180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AU" sz="1800" i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m:rPr>
                                  <m:sty m:val="p"/>
                                </m:rPr>
                                <a:rPr lang="en-AU" sz="1800" i="0">
                                  <a:latin typeface="Cambria Math" panose="02040503050406030204" pitchFamily="18" charset="0"/>
                                </a:rPr>
                                <m:t>p</m:t>
                              </m:r>
                              <m:r>
                                <a:rPr lang="en-AU" sz="1800" i="0">
                                  <a:latin typeface="Cambria Math" panose="02040503050406030204" pitchFamily="18" charset="0"/>
                                </a:rPr>
                                <m:t>−1)</m:t>
                              </m:r>
                            </m:e>
                          </m:rad>
                        </m:den>
                      </m:f>
                      <m:r>
                        <a:rPr lang="en-AU" sz="1800" i="0"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AU" sz="1800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AU" sz="1800" b="0" i="0" smtClean="0">
                              <a:latin typeface="Cambria Math" panose="02040503050406030204" pitchFamily="18" charset="0"/>
                            </a:rPr>
                            <m:t>in</m:t>
                          </m:r>
                          <m:sSub>
                            <m:sSubPr>
                              <m:ctrlPr>
                                <a:rPr lang="en-AU" sz="1800" b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AU" sz="1800" b="0" i="0" smtClean="0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AU" sz="1800" b="0" i="0" smtClean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b>
                          </m:sSub>
                        </m:fName>
                        <m:e>
                          <m:sSub>
                            <m:sSubPr>
                              <m:ctrlPr>
                                <a:rPr lang="en-AU" sz="1800" b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AU" sz="180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𝐂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AU" sz="1800" b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AU" sz="1800" b="1" i="0" smtClean="0">
                                          <a:latin typeface="Cambria Math" panose="02040503050406030204" pitchFamily="18" charset="0"/>
                                        </a:rPr>
                                        <m:t>𝐖</m:t>
                                      </m:r>
                                    </m:e>
                                  </m:acc>
                                  <m:r>
                                    <a:rPr lang="en-AU" sz="1800" b="1" i="0" smtClean="0">
                                      <a:latin typeface="Cambria Math" panose="02040503050406030204" pitchFamily="18" charset="0"/>
                                    </a:rPr>
                                    <m:t>𝐀</m:t>
                                  </m:r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𝐈</m:t>
                                  </m:r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</m:e>
                            <m:sub>
                              <m:r>
                                <a:rPr lang="en-AU" sz="1800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AU" sz="1800" dirty="0"/>
              </a:p>
            </p:txBody>
          </p:sp>
        </mc:Choice>
        <mc:Fallback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966660EC-DC4A-0547-AAB5-39310D262F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7246" y="4192510"/>
                <a:ext cx="3728649" cy="729046"/>
              </a:xfrm>
              <a:prstGeom prst="rect">
                <a:avLst/>
              </a:prstGeom>
              <a:blipFill>
                <a:blip r:embed="rId4"/>
                <a:stretch>
                  <a:fillRect b="-1667"/>
                </a:stretch>
              </a:blipFill>
              <a:ln w="25400">
                <a:solidFill>
                  <a:srgbClr val="005C9C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Freihandform 25">
            <a:extLst>
              <a:ext uri="{FF2B5EF4-FFF2-40B4-BE49-F238E27FC236}">
                <a16:creationId xmlns:a16="http://schemas.microsoft.com/office/drawing/2014/main" id="{65E63D1C-FD15-0042-9676-9B7ECB24BEF2}"/>
              </a:ext>
            </a:extLst>
          </p:cNvPr>
          <p:cNvSpPr/>
          <p:nvPr/>
        </p:nvSpPr>
        <p:spPr>
          <a:xfrm>
            <a:off x="1850769" y="7959684"/>
            <a:ext cx="2418736" cy="1067552"/>
          </a:xfrm>
          <a:custGeom>
            <a:avLst/>
            <a:gdLst>
              <a:gd name="connsiteX0" fmla="*/ 0 w 2418736"/>
              <a:gd name="connsiteY0" fmla="*/ 603960 h 1067552"/>
              <a:gd name="connsiteX1" fmla="*/ 629265 w 2418736"/>
              <a:gd name="connsiteY1" fmla="*/ 73018 h 1067552"/>
              <a:gd name="connsiteX2" fmla="*/ 1101213 w 2418736"/>
              <a:gd name="connsiteY2" fmla="*/ 554799 h 1067552"/>
              <a:gd name="connsiteX3" fmla="*/ 1474839 w 2418736"/>
              <a:gd name="connsiteY3" fmla="*/ 1066076 h 1067552"/>
              <a:gd name="connsiteX4" fmla="*/ 2123768 w 2418736"/>
              <a:gd name="connsiteY4" fmla="*/ 387650 h 1067552"/>
              <a:gd name="connsiteX5" fmla="*/ 2418736 w 2418736"/>
              <a:gd name="connsiteY5" fmla="*/ 4192 h 106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18736" h="1067552">
                <a:moveTo>
                  <a:pt x="0" y="603960"/>
                </a:moveTo>
                <a:cubicBezTo>
                  <a:pt x="222865" y="342585"/>
                  <a:pt x="445730" y="81211"/>
                  <a:pt x="629265" y="73018"/>
                </a:cubicBezTo>
                <a:cubicBezTo>
                  <a:pt x="812800" y="64825"/>
                  <a:pt x="960284" y="389289"/>
                  <a:pt x="1101213" y="554799"/>
                </a:cubicBezTo>
                <a:cubicBezTo>
                  <a:pt x="1242142" y="720309"/>
                  <a:pt x="1304413" y="1093934"/>
                  <a:pt x="1474839" y="1066076"/>
                </a:cubicBezTo>
                <a:cubicBezTo>
                  <a:pt x="1645265" y="1038218"/>
                  <a:pt x="1966452" y="564631"/>
                  <a:pt x="2123768" y="387650"/>
                </a:cubicBezTo>
                <a:cubicBezTo>
                  <a:pt x="2281084" y="210669"/>
                  <a:pt x="2305665" y="-35137"/>
                  <a:pt x="2418736" y="419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7" name="Freihandform 26">
            <a:extLst>
              <a:ext uri="{FF2B5EF4-FFF2-40B4-BE49-F238E27FC236}">
                <a16:creationId xmlns:a16="http://schemas.microsoft.com/office/drawing/2014/main" id="{13CDA2DE-30E1-5C40-A54D-513B9F3E705B}"/>
              </a:ext>
            </a:extLst>
          </p:cNvPr>
          <p:cNvSpPr/>
          <p:nvPr/>
        </p:nvSpPr>
        <p:spPr>
          <a:xfrm>
            <a:off x="1850769" y="8152972"/>
            <a:ext cx="2418736" cy="935540"/>
          </a:xfrm>
          <a:custGeom>
            <a:avLst/>
            <a:gdLst>
              <a:gd name="connsiteX0" fmla="*/ 0 w 2418736"/>
              <a:gd name="connsiteY0" fmla="*/ 603960 h 1067552"/>
              <a:gd name="connsiteX1" fmla="*/ 629265 w 2418736"/>
              <a:gd name="connsiteY1" fmla="*/ 73018 h 1067552"/>
              <a:gd name="connsiteX2" fmla="*/ 1101213 w 2418736"/>
              <a:gd name="connsiteY2" fmla="*/ 554799 h 1067552"/>
              <a:gd name="connsiteX3" fmla="*/ 1474839 w 2418736"/>
              <a:gd name="connsiteY3" fmla="*/ 1066076 h 1067552"/>
              <a:gd name="connsiteX4" fmla="*/ 2123768 w 2418736"/>
              <a:gd name="connsiteY4" fmla="*/ 387650 h 1067552"/>
              <a:gd name="connsiteX5" fmla="*/ 2418736 w 2418736"/>
              <a:gd name="connsiteY5" fmla="*/ 4192 h 106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18736" h="1067552">
                <a:moveTo>
                  <a:pt x="0" y="603960"/>
                </a:moveTo>
                <a:cubicBezTo>
                  <a:pt x="222865" y="342585"/>
                  <a:pt x="445730" y="81211"/>
                  <a:pt x="629265" y="73018"/>
                </a:cubicBezTo>
                <a:cubicBezTo>
                  <a:pt x="812800" y="64825"/>
                  <a:pt x="960284" y="389289"/>
                  <a:pt x="1101213" y="554799"/>
                </a:cubicBezTo>
                <a:cubicBezTo>
                  <a:pt x="1242142" y="720309"/>
                  <a:pt x="1304413" y="1093934"/>
                  <a:pt x="1474839" y="1066076"/>
                </a:cubicBezTo>
                <a:cubicBezTo>
                  <a:pt x="1645265" y="1038218"/>
                  <a:pt x="1966452" y="564631"/>
                  <a:pt x="2123768" y="387650"/>
                </a:cubicBezTo>
                <a:cubicBezTo>
                  <a:pt x="2281084" y="210669"/>
                  <a:pt x="2305665" y="-35137"/>
                  <a:pt x="2418736" y="4192"/>
                </a:cubicBezTo>
              </a:path>
            </a:pathLst>
          </a:cu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solidFill>
                <a:schemeClr val="accent5"/>
              </a:solidFill>
            </a:endParaRPr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07755DC1-E1D1-864F-BB73-C7EA5D22679A}"/>
              </a:ext>
            </a:extLst>
          </p:cNvPr>
          <p:cNvCxnSpPr>
            <a:cxnSpLocks/>
            <a:stCxn id="26" idx="1"/>
            <a:endCxn id="27" idx="1"/>
          </p:cNvCxnSpPr>
          <p:nvPr/>
        </p:nvCxnSpPr>
        <p:spPr>
          <a:xfrm>
            <a:off x="2480034" y="8032702"/>
            <a:ext cx="0" cy="184259"/>
          </a:xfrm>
          <a:prstGeom prst="straightConnector1">
            <a:avLst/>
          </a:prstGeom>
          <a:ln w="22225"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316C7A2-6CBD-994C-830F-92ED683F46E4}"/>
              </a:ext>
            </a:extLst>
          </p:cNvPr>
          <p:cNvCxnSpPr>
            <a:cxnSpLocks/>
          </p:cNvCxnSpPr>
          <p:nvPr/>
        </p:nvCxnSpPr>
        <p:spPr>
          <a:xfrm>
            <a:off x="4269505" y="7968713"/>
            <a:ext cx="0" cy="184259"/>
          </a:xfrm>
          <a:prstGeom prst="straightConnector1">
            <a:avLst/>
          </a:prstGeom>
          <a:ln w="22225"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05BED973-0684-E84C-8954-23E456289EC5}"/>
              </a:ext>
            </a:extLst>
          </p:cNvPr>
          <p:cNvSpPr txBox="1"/>
          <p:nvPr/>
        </p:nvSpPr>
        <p:spPr>
          <a:xfrm>
            <a:off x="4367226" y="7894202"/>
            <a:ext cx="797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solidFill>
                  <a:schemeClr val="bg2"/>
                </a:solidFill>
              </a:rPr>
              <a:t>residuals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4D9D9294-7B5E-5F4D-A760-BD8855AFE657}"/>
              </a:ext>
            </a:extLst>
          </p:cNvPr>
          <p:cNvCxnSpPr>
            <a:cxnSpLocks/>
          </p:cNvCxnSpPr>
          <p:nvPr/>
        </p:nvCxnSpPr>
        <p:spPr>
          <a:xfrm>
            <a:off x="3900795" y="8406248"/>
            <a:ext cx="0" cy="184259"/>
          </a:xfrm>
          <a:prstGeom prst="straightConnector1">
            <a:avLst/>
          </a:prstGeom>
          <a:ln w="22225"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32D19A19-B721-BB42-89B6-2611A48142C6}"/>
              </a:ext>
            </a:extLst>
          </p:cNvPr>
          <p:cNvSpPr txBox="1">
            <a:spLocks/>
          </p:cNvSpPr>
          <p:nvPr/>
        </p:nvSpPr>
        <p:spPr>
          <a:xfrm>
            <a:off x="6309900" y="6647651"/>
            <a:ext cx="5886968" cy="719101"/>
          </a:xfrm>
          <a:prstGeom prst="rect">
            <a:avLst/>
          </a:prstGeom>
          <a:ln w="25400">
            <a:solidFill>
              <a:schemeClr val="bg2"/>
            </a:solidFill>
          </a:ln>
        </p:spPr>
        <p:txBody>
          <a:bodyPr vert="horz" lIns="0" tIns="0" rIns="0" bIns="0" rtlCol="0">
            <a:normAutofit/>
          </a:bodyPr>
          <a:lstStyle>
            <a:lvl1pPr marL="457200" indent="-457200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000" dirty="0">
                <a:solidFill>
                  <a:schemeClr val="accent5"/>
                </a:solidFill>
              </a:rPr>
              <a:t> Problem: </a:t>
            </a:r>
          </a:p>
          <a:p>
            <a:pPr marL="0" indent="0">
              <a:buNone/>
            </a:pPr>
            <a:r>
              <a:rPr lang="en-AU" sz="2000" dirty="0"/>
              <a:t> Required </a:t>
            </a:r>
            <a:r>
              <a:rPr lang="en-AU" sz="2000" dirty="0" err="1"/>
              <a:t>groundtruth</a:t>
            </a:r>
            <a:r>
              <a:rPr lang="en-AU" sz="2000" dirty="0"/>
              <a:t> data for </a:t>
            </a:r>
            <a:r>
              <a:rPr lang="en-AU" sz="2000" b="1" dirty="0"/>
              <a:t>X</a:t>
            </a:r>
            <a:r>
              <a:rPr lang="en-AU" sz="2000" dirty="0"/>
              <a:t> and </a:t>
            </a:r>
            <a:r>
              <a:rPr lang="en-AU" sz="2000" b="1" dirty="0"/>
              <a:t>W</a:t>
            </a:r>
            <a:endParaRPr lang="en-AU" sz="1800" b="1" dirty="0"/>
          </a:p>
          <a:p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177301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6" grpId="0" animBg="1"/>
      <p:bldP spid="26" grpId="0" animBg="1"/>
      <p:bldP spid="27" grpId="0" animBg="1"/>
      <p:bldP spid="32" grpId="0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876145-DCFB-394E-ABDC-C63A1C120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dirty="0"/>
            </a:br>
            <a:r>
              <a:rPr lang="de-DE" sz="2400" dirty="0"/>
              <a:t>General </a:t>
            </a:r>
            <a:r>
              <a:rPr lang="de-DE" sz="2400" dirty="0" err="1"/>
              <a:t>approach</a:t>
            </a:r>
            <a:endParaRPr lang="de-DE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912B6C64-60D2-0C4B-BA90-A2599FA15401}"/>
                  </a:ext>
                </a:extLst>
              </p:cNvPr>
              <p:cNvSpPr txBox="1"/>
              <p:nvPr/>
            </p:nvSpPr>
            <p:spPr>
              <a:xfrm>
                <a:off x="457185" y="6791313"/>
                <a:ext cx="5943615" cy="1484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1800" dirty="0"/>
                  <a:t>2. Run different Algorithms for different cases: </a:t>
                </a:r>
              </a:p>
              <a:p>
                <a:pPr marL="982980" lvl="1" indent="-342900">
                  <a:buAutoNum type="arabicPeriod"/>
                </a:pPr>
                <a:r>
                  <a:rPr lang="en-AU" sz="1800" dirty="0"/>
                  <a:t>different Sample Sizes, </a:t>
                </a:r>
              </a:p>
              <a:p>
                <a:pPr marL="982980" lvl="1" indent="-342900">
                  <a:buAutoNum type="arabicPeriod"/>
                </a:pPr>
                <a:r>
                  <a:rPr lang="en-AU" sz="1800" dirty="0"/>
                  <a:t>different levels of contamination (noise, outlier)</a:t>
                </a:r>
              </a:p>
              <a:p>
                <a:endParaRPr lang="en-AU" sz="1800" dirty="0"/>
              </a:p>
              <a:p>
                <a:r>
                  <a:rPr lang="en-AU" sz="1800" dirty="0"/>
                  <a:t>3. Evaluate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AU" sz="1800" i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  <m:r>
                      <a:rPr lang="en-AU" sz="1800" i="0">
                        <a:latin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AU" sz="1800" b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  <m:r>
                      <a:rPr lang="en-AU" sz="1800" i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on MD or MSE</a:t>
                </a:r>
              </a:p>
            </p:txBody>
          </p:sp>
        </mc:Choice>
        <mc:Fallback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912B6C64-60D2-0C4B-BA90-A2599FA154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85" y="6791313"/>
                <a:ext cx="5943615" cy="1484765"/>
              </a:xfrm>
              <a:prstGeom prst="rect">
                <a:avLst/>
              </a:prstGeom>
              <a:blipFill>
                <a:blip r:embed="rId2"/>
                <a:stretch>
                  <a:fillRect l="-853" t="-1695" b="-593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1FCC8C54-2F29-F64E-9589-5D32BFBBDE2B}"/>
                  </a:ext>
                </a:extLst>
              </p:cNvPr>
              <p:cNvSpPr txBox="1"/>
              <p:nvPr/>
            </p:nvSpPr>
            <p:spPr>
              <a:xfrm>
                <a:off x="354497" y="2147304"/>
                <a:ext cx="11485837" cy="7584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000" dirty="0">
                    <a:solidFill>
                      <a:srgbClr val="005C9C"/>
                    </a:solidFill>
                  </a:rPr>
                  <a:t>What we did: </a:t>
                </a:r>
              </a:p>
              <a:p>
                <a:pPr marL="342900" indent="-342900">
                  <a:buAutoNum type="arabicPeriod"/>
                </a:pPr>
                <a:r>
                  <a:rPr lang="en-AU" sz="1800" dirty="0">
                    <a:solidFill>
                      <a:schemeClr val="accent5"/>
                    </a:solidFill>
                  </a:rPr>
                  <a:t>We</a:t>
                </a:r>
                <a:r>
                  <a:rPr lang="en-AU" sz="1800" dirty="0"/>
                  <a:t> generated </a:t>
                </a:r>
                <a:r>
                  <a:rPr lang="en-AU" sz="1800" dirty="0">
                    <a:solidFill>
                      <a:schemeClr val="accent5"/>
                    </a:solidFill>
                  </a:rPr>
                  <a:t>ideal</a:t>
                </a:r>
                <a:r>
                  <a:rPr lang="en-AU" sz="1800" dirty="0"/>
                  <a:t> Input Signals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</a:rPr>
                      <m:t>𝐗</m:t>
                    </m:r>
                    <m:r>
                      <a:rPr lang="en-AU" sz="18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AU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AU" sz="18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AU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AU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a:rPr lang="en-AU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10000</m:t>
                        </m:r>
                      </m:sup>
                    </m:sSup>
                  </m:oMath>
                </a14:m>
                <a:r>
                  <a:rPr lang="en-AU" sz="1800" dirty="0"/>
                  <a:t> and a random </a:t>
                </a:r>
                <a:r>
                  <a:rPr lang="en-AU" sz="1800" dirty="0">
                    <a:solidFill>
                      <a:schemeClr val="accent5"/>
                    </a:solidFill>
                  </a:rPr>
                  <a:t>ideal</a:t>
                </a:r>
                <a:r>
                  <a:rPr lang="en-AU" sz="1800" dirty="0"/>
                  <a:t> Mixing Matrix.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𝐖</m:t>
                    </m:r>
                    <m:r>
                      <a:rPr lang="en-AU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AU" sz="18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  <m:sSup>
                      <m:sSupPr>
                        <m:ctrlPr>
                          <a:rPr lang="en-AU" sz="1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AU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a:rPr lang="en-AU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AU" sz="1800" dirty="0"/>
                  <a:t>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  <m:r>
                      <a:rPr lang="en-AU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 err="1">
                    <a:solidFill>
                      <a:schemeClr val="accent5"/>
                    </a:solidFill>
                  </a:rPr>
                  <a:t>groundtruth</a:t>
                </a:r>
                <a:endParaRPr lang="en-AU" sz="1800" dirty="0">
                  <a:solidFill>
                    <a:schemeClr val="accent5"/>
                  </a:solidFill>
                </a:endParaRPr>
              </a:p>
            </p:txBody>
          </p:sp>
        </mc:Choice>
        <mc:Fallback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1FCC8C54-2F29-F64E-9589-5D32BFBBDE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497" y="2147304"/>
                <a:ext cx="11485837" cy="758477"/>
              </a:xfrm>
              <a:prstGeom prst="rect">
                <a:avLst/>
              </a:prstGeom>
              <a:blipFill>
                <a:blip r:embed="rId3"/>
                <a:stretch>
                  <a:fillRect l="-442" t="-3279" b="-2623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fik 7">
            <a:extLst>
              <a:ext uri="{FF2B5EF4-FFF2-40B4-BE49-F238E27FC236}">
                <a16:creationId xmlns:a16="http://schemas.microsoft.com/office/drawing/2014/main" id="{8CD26125-748E-5345-A81E-8118968B0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493" y="3408127"/>
            <a:ext cx="2361947" cy="100993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E14D881-E507-BA4C-8ECD-38CFC0EB7C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4133" y="3443917"/>
            <a:ext cx="2361947" cy="993647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15D6751-6CAD-3745-9496-1F6288343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537" y="5025417"/>
            <a:ext cx="2355903" cy="993646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517CA805-017A-C340-845D-F00FCDDAB7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4133" y="5001748"/>
            <a:ext cx="2218546" cy="1009935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47AB097C-6A50-5142-8DDA-9AFFF6F3BC37}"/>
              </a:ext>
            </a:extLst>
          </p:cNvPr>
          <p:cNvSpPr txBox="1"/>
          <p:nvPr/>
        </p:nvSpPr>
        <p:spPr>
          <a:xfrm>
            <a:off x="6323372" y="3032799"/>
            <a:ext cx="276098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600" dirty="0"/>
              <a:t>Standard Signals: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ECG Signal:  2Hz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Sinus:           5Hz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Rectangle:    10Hz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Sawtooth:     25Hz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fs: 1000Hz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Normalized to [-1,1]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4EAB072-8105-4047-9A24-BB81F8C51FBC}"/>
                  </a:ext>
                </a:extLst>
              </p:cNvPr>
              <p:cNvSpPr txBox="1"/>
              <p:nvPr/>
            </p:nvSpPr>
            <p:spPr>
              <a:xfrm>
                <a:off x="6323371" y="4860520"/>
                <a:ext cx="2918599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en-AU" sz="1600" dirty="0"/>
                  <a:t>Brainwaves [3]: 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:0.5−3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b="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:3−8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:8−12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:12−38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dirty="0"/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4EAB072-8105-4047-9A24-BB81F8C51F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3371" y="4860520"/>
                <a:ext cx="2918599" cy="1323439"/>
              </a:xfrm>
              <a:prstGeom prst="rect">
                <a:avLst/>
              </a:prstGeom>
              <a:blipFill>
                <a:blip r:embed="rId8"/>
                <a:stretch>
                  <a:fillRect l="-866" t="-952" b="-381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15F9A2F6-E4FF-014A-A234-2EB79D648427}"/>
                  </a:ext>
                </a:extLst>
              </p:cNvPr>
              <p:cNvSpPr txBox="1"/>
              <p:nvPr/>
            </p:nvSpPr>
            <p:spPr>
              <a:xfrm>
                <a:off x="8782223" y="4145196"/>
                <a:ext cx="3912093" cy="103464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sz="1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AU" sz="18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.11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0.34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0.77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0.24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0.41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0.91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0.63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0.49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0.99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0.56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0.23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0.33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0.38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0.45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0.03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0.23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AU" sz="1800" dirty="0"/>
              </a:p>
            </p:txBody>
          </p:sp>
        </mc:Choice>
        <mc:Fallback xmlns="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15F9A2F6-E4FF-014A-A234-2EB79D6484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82223" y="4145196"/>
                <a:ext cx="3912093" cy="1034642"/>
              </a:xfrm>
              <a:prstGeom prst="rect">
                <a:avLst/>
              </a:prstGeom>
              <a:blipFill>
                <a:blip r:embed="rId9"/>
                <a:stretch>
                  <a:fillRect b="-602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981ECE30-D9C7-D349-9459-A6002057F58F}"/>
                  </a:ext>
                </a:extLst>
              </p:cNvPr>
              <p:cNvSpPr txBox="1"/>
              <p:nvPr/>
            </p:nvSpPr>
            <p:spPr>
              <a:xfrm>
                <a:off x="6400800" y="6791313"/>
                <a:ext cx="4724435" cy="16400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1800" dirty="0"/>
                  <a:t>4. Do this multiple times (</a:t>
                </a:r>
                <a:r>
                  <a:rPr lang="en-AU" sz="1800" dirty="0" err="1"/>
                  <a:t>reproducability</a:t>
                </a:r>
                <a:r>
                  <a:rPr lang="en-AU" sz="1800" dirty="0"/>
                  <a:t>)</a:t>
                </a:r>
              </a:p>
              <a:p>
                <a:r>
                  <a:rPr lang="en-AU" sz="1800" dirty="0"/>
                  <a:t>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  <m:r>
                      <a:rPr lang="en-AU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Monte Carlo Study</a:t>
                </a:r>
              </a:p>
              <a:p>
                <a:endParaRPr lang="en-AU" sz="1800" dirty="0"/>
              </a:p>
              <a:p>
                <a:r>
                  <a:rPr lang="en-AU" sz="1800" dirty="0"/>
                  <a:t>5. Statistical Analyses on multiple outcomes </a:t>
                </a:r>
              </a:p>
              <a:p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  <m:r>
                      <a:rPr lang="en-AU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interpret results</a:t>
                </a:r>
              </a:p>
            </p:txBody>
          </p:sp>
        </mc:Choice>
        <mc:Fallback xmlns="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981ECE30-D9C7-D349-9459-A6002057F5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0800" y="6791313"/>
                <a:ext cx="4724435" cy="1640064"/>
              </a:xfrm>
              <a:prstGeom prst="rect">
                <a:avLst/>
              </a:prstGeom>
              <a:blipFill>
                <a:blip r:embed="rId10"/>
                <a:stretch>
                  <a:fillRect l="-3217" t="-1538" b="-1230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409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sz="3200" dirty="0"/>
            </a:br>
            <a:r>
              <a:rPr lang="de-DE" sz="2400" dirty="0"/>
              <a:t>Monte Carlo Flow Chart  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11FC51EA-1FD9-6245-A7F9-2F4D24877B8D}"/>
              </a:ext>
            </a:extLst>
          </p:cNvPr>
          <p:cNvSpPr/>
          <p:nvPr/>
        </p:nvSpPr>
        <p:spPr>
          <a:xfrm>
            <a:off x="1966113" y="2404356"/>
            <a:ext cx="1966113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 Signals</a:t>
            </a: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E281AA00-F1DA-D449-AE8C-935C10FF0E72}"/>
              </a:ext>
            </a:extLst>
          </p:cNvPr>
          <p:cNvSpPr/>
          <p:nvPr/>
        </p:nvSpPr>
        <p:spPr>
          <a:xfrm>
            <a:off x="1966113" y="3414852"/>
            <a:ext cx="1966113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Mix Signals</a:t>
            </a:r>
          </a:p>
        </p:txBody>
      </p:sp>
      <p:sp>
        <p:nvSpPr>
          <p:cNvPr id="8" name="Abgerundetes Rechteck 7">
            <a:extLst>
              <a:ext uri="{FF2B5EF4-FFF2-40B4-BE49-F238E27FC236}">
                <a16:creationId xmlns:a16="http://schemas.microsoft.com/office/drawing/2014/main" id="{0384DCF4-FA0B-0941-8127-149B47FBFAD4}"/>
              </a:ext>
            </a:extLst>
          </p:cNvPr>
          <p:cNvSpPr/>
          <p:nvPr/>
        </p:nvSpPr>
        <p:spPr>
          <a:xfrm>
            <a:off x="1219876" y="4425348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Contaminate Signals</a:t>
            </a:r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4D122F37-F074-4B46-8C74-51B2E88BAB6F}"/>
              </a:ext>
            </a:extLst>
          </p:cNvPr>
          <p:cNvSpPr/>
          <p:nvPr/>
        </p:nvSpPr>
        <p:spPr>
          <a:xfrm>
            <a:off x="1219876" y="5435844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Whitening</a:t>
            </a:r>
          </a:p>
        </p:txBody>
      </p: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id="{291083D4-D3B0-3A4F-8567-4ED496986565}"/>
              </a:ext>
            </a:extLst>
          </p:cNvPr>
          <p:cNvSpPr/>
          <p:nvPr/>
        </p:nvSpPr>
        <p:spPr>
          <a:xfrm>
            <a:off x="1219876" y="6446340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ICA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6FA98A44-6891-5944-84CF-DB31D4B4290C}"/>
              </a:ext>
            </a:extLst>
          </p:cNvPr>
          <p:cNvSpPr/>
          <p:nvPr/>
        </p:nvSpPr>
        <p:spPr>
          <a:xfrm>
            <a:off x="1219876" y="7456836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Evaluate on Metrics</a:t>
            </a:r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8034E9A4-A135-F04F-857D-A19D836152DB}"/>
              </a:ext>
            </a:extLst>
          </p:cNvPr>
          <p:cNvSpPr/>
          <p:nvPr/>
        </p:nvSpPr>
        <p:spPr>
          <a:xfrm>
            <a:off x="1219875" y="8467333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Empirical Data Analyses</a:t>
            </a:r>
          </a:p>
        </p:txBody>
      </p:sp>
      <p:cxnSp>
        <p:nvCxnSpPr>
          <p:cNvPr id="14" name="Gewinkelte Verbindung 13">
            <a:extLst>
              <a:ext uri="{FF2B5EF4-FFF2-40B4-BE49-F238E27FC236}">
                <a16:creationId xmlns:a16="http://schemas.microsoft.com/office/drawing/2014/main" id="{1B4DC408-0B27-A147-B9CC-D35A2BB3CCB1}"/>
              </a:ext>
            </a:extLst>
          </p:cNvPr>
          <p:cNvCxnSpPr>
            <a:cxnSpLocks/>
            <a:stCxn id="11" idx="1"/>
            <a:endCxn id="7" idx="1"/>
          </p:cNvCxnSpPr>
          <p:nvPr/>
        </p:nvCxnSpPr>
        <p:spPr>
          <a:xfrm rot="10800000" flipH="1">
            <a:off x="1219875" y="3639066"/>
            <a:ext cx="746237" cy="4041984"/>
          </a:xfrm>
          <a:prstGeom prst="bentConnector3">
            <a:avLst>
              <a:gd name="adj1" fmla="val -90477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7DA7B12C-28D9-E04D-BB5B-AEA4EBFCBBE2}"/>
              </a:ext>
            </a:extLst>
          </p:cNvPr>
          <p:cNvSpPr txBox="1"/>
          <p:nvPr/>
        </p:nvSpPr>
        <p:spPr>
          <a:xfrm>
            <a:off x="0" y="3175857"/>
            <a:ext cx="1353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Runs = 1000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58753A6-E28A-8847-B1D7-4876A67EB924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2949170" y="2852783"/>
            <a:ext cx="0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A63F43EE-7F5D-424E-87EA-1E2B58C17C31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2949168" y="3863279"/>
            <a:ext cx="2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8B8D923-72D9-C048-A0CE-6D7164A52CF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2949168" y="4873775"/>
            <a:ext cx="0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A300B54B-AD55-9D41-AFC1-D42ED51240C9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2949168" y="5884271"/>
            <a:ext cx="0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54E8E63C-05E1-8F46-B87C-A210D5F608F8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flipH="1">
            <a:off x="2949167" y="7905263"/>
            <a:ext cx="1" cy="5620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DF2C1695-66B4-8243-921D-7C2168D6A293}"/>
              </a:ext>
            </a:extLst>
          </p:cNvPr>
          <p:cNvSpPr txBox="1"/>
          <p:nvPr/>
        </p:nvSpPr>
        <p:spPr>
          <a:xfrm>
            <a:off x="5705458" y="2404356"/>
            <a:ext cx="399981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AU" sz="1800" dirty="0"/>
              <a:t>Standard input signals</a:t>
            </a:r>
          </a:p>
          <a:p>
            <a:pPr marL="285750" indent="-285750">
              <a:buClr>
                <a:schemeClr val="tx2"/>
              </a:buClr>
              <a:buFont typeface="Systemschrift Normal"/>
              <a:buChar char="►"/>
            </a:pPr>
            <a:r>
              <a:rPr lang="en-AU" sz="1800" dirty="0"/>
              <a:t> ECG, Sinus, Rectangle, Sawtooth</a:t>
            </a:r>
          </a:p>
        </p:txBody>
      </p:sp>
      <p:cxnSp>
        <p:nvCxnSpPr>
          <p:cNvPr id="46" name="Gewinkelte Verbindung 45">
            <a:extLst>
              <a:ext uri="{FF2B5EF4-FFF2-40B4-BE49-F238E27FC236}">
                <a16:creationId xmlns:a16="http://schemas.microsoft.com/office/drawing/2014/main" id="{D27A7A94-E95C-CA4F-9FFB-B8C4CE283EF6}"/>
              </a:ext>
            </a:extLst>
          </p:cNvPr>
          <p:cNvCxnSpPr>
            <a:cxnSpLocks/>
          </p:cNvCxnSpPr>
          <p:nvPr/>
        </p:nvCxnSpPr>
        <p:spPr>
          <a:xfrm rot="5400000">
            <a:off x="2474952" y="6987873"/>
            <a:ext cx="564808" cy="373118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Gewinkelte Verbindung 65">
            <a:extLst>
              <a:ext uri="{FF2B5EF4-FFF2-40B4-BE49-F238E27FC236}">
                <a16:creationId xmlns:a16="http://schemas.microsoft.com/office/drawing/2014/main" id="{B96FB0E7-31E8-9C4F-8754-7BB7A41AD36C}"/>
              </a:ext>
            </a:extLst>
          </p:cNvPr>
          <p:cNvCxnSpPr>
            <a:cxnSpLocks/>
          </p:cNvCxnSpPr>
          <p:nvPr/>
        </p:nvCxnSpPr>
        <p:spPr>
          <a:xfrm rot="16200000" flipH="1">
            <a:off x="2875418" y="6960522"/>
            <a:ext cx="564809" cy="427817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Textfeld 66">
            <a:extLst>
              <a:ext uri="{FF2B5EF4-FFF2-40B4-BE49-F238E27FC236}">
                <a16:creationId xmlns:a16="http://schemas.microsoft.com/office/drawing/2014/main" id="{A180402E-41EA-994C-BE97-308E4EB89DF8}"/>
              </a:ext>
            </a:extLst>
          </p:cNvPr>
          <p:cNvSpPr txBox="1"/>
          <p:nvPr/>
        </p:nvSpPr>
        <p:spPr>
          <a:xfrm>
            <a:off x="5711755" y="4424065"/>
            <a:ext cx="7002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3. Contaminate signals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Add single or patchy Outlier (100std) and/or white noise (40dBB)</a:t>
            </a:r>
          </a:p>
          <a:p>
            <a:endParaRPr lang="en-AU" sz="1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" name="Textfeld 36">
                <a:extLst>
                  <a:ext uri="{FF2B5EF4-FFF2-40B4-BE49-F238E27FC236}">
                    <a16:creationId xmlns:a16="http://schemas.microsoft.com/office/drawing/2014/main" id="{4091886F-BBB6-8849-BCB4-6BB3B246CDB3}"/>
                  </a:ext>
                </a:extLst>
              </p:cNvPr>
              <p:cNvSpPr txBox="1"/>
              <p:nvPr/>
            </p:nvSpPr>
            <p:spPr>
              <a:xfrm>
                <a:off x="5705458" y="3345134"/>
                <a:ext cx="4798108" cy="646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en-AU" sz="1800" dirty="0"/>
                  <a:t>2. Mix Signals with mixing matrix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(random)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𝐖</m:t>
                    </m:r>
                    <m:r>
                      <a:rPr lang="en-AU" sz="18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∈ </m:t>
                    </m:r>
                    <m:sSup>
                      <m:sSupPr>
                        <m:ctrlPr>
                          <a:rPr lang="en-AU" sz="1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endParaRPr lang="en-AU" sz="1800" dirty="0"/>
              </a:p>
            </p:txBody>
          </p:sp>
        </mc:Choice>
        <mc:Fallback>
          <p:sp>
            <p:nvSpPr>
              <p:cNvPr id="37" name="Textfeld 36">
                <a:extLst>
                  <a:ext uri="{FF2B5EF4-FFF2-40B4-BE49-F238E27FC236}">
                    <a16:creationId xmlns:a16="http://schemas.microsoft.com/office/drawing/2014/main" id="{4091886F-BBB6-8849-BCB4-6BB3B246CD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5458" y="3345134"/>
                <a:ext cx="4798108" cy="646331"/>
              </a:xfrm>
              <a:prstGeom prst="rect">
                <a:avLst/>
              </a:prstGeom>
              <a:blipFill>
                <a:blip r:embed="rId2"/>
                <a:stretch>
                  <a:fillRect l="-1055" t="-3846" b="-1153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feld 40">
            <a:extLst>
              <a:ext uri="{FF2B5EF4-FFF2-40B4-BE49-F238E27FC236}">
                <a16:creationId xmlns:a16="http://schemas.microsoft.com/office/drawing/2014/main" id="{9382F155-097F-A943-B008-68F2F19D93D8}"/>
              </a:ext>
            </a:extLst>
          </p:cNvPr>
          <p:cNvSpPr txBox="1"/>
          <p:nvPr/>
        </p:nvSpPr>
        <p:spPr>
          <a:xfrm>
            <a:off x="5711754" y="5299819"/>
            <a:ext cx="7002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4. Whitening process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Decorrelate Signals: meaning that the sample covariance matrix is diagonal and that all the diagonal elements are equal. 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1AA74042-130F-E34F-B959-AFBD3A8F17C3}"/>
              </a:ext>
            </a:extLst>
          </p:cNvPr>
          <p:cNvSpPr txBox="1"/>
          <p:nvPr/>
        </p:nvSpPr>
        <p:spPr>
          <a:xfrm>
            <a:off x="5711755" y="6446340"/>
            <a:ext cx="6749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5. Perform ICA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4 Algos: JADE, RADICAL, </a:t>
            </a:r>
            <a:r>
              <a:rPr lang="en-AU" sz="1800" dirty="0" err="1"/>
              <a:t>CoroICA</a:t>
            </a:r>
            <a:r>
              <a:rPr lang="en-AU" sz="1800" dirty="0">
                <a:solidFill>
                  <a:schemeClr val="accent5"/>
                </a:solidFill>
              </a:rPr>
              <a:t>, </a:t>
            </a:r>
            <a:r>
              <a:rPr lang="en-AU" sz="1800" dirty="0" err="1">
                <a:solidFill>
                  <a:schemeClr val="accent5"/>
                </a:solidFill>
              </a:rPr>
              <a:t>PowerICA</a:t>
            </a:r>
            <a:endParaRPr lang="en-AU" sz="1800" dirty="0">
              <a:solidFill>
                <a:schemeClr val="accent5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1" name="Rechteck 60">
                <a:extLst>
                  <a:ext uri="{FF2B5EF4-FFF2-40B4-BE49-F238E27FC236}">
                    <a16:creationId xmlns:a16="http://schemas.microsoft.com/office/drawing/2014/main" id="{0723BB40-9438-F147-AFD4-5407A8B7E188}"/>
                  </a:ext>
                </a:extLst>
              </p:cNvPr>
              <p:cNvSpPr/>
              <p:nvPr/>
            </p:nvSpPr>
            <p:spPr>
              <a:xfrm>
                <a:off x="2238562" y="7067841"/>
                <a:ext cx="413895" cy="4084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000" b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000" b="1" i="0" smtClean="0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</m:acc>
                    </m:oMath>
                  </m:oMathPara>
                </a14:m>
                <a:endParaRPr lang="en-AU" sz="20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61" name="Rechteck 60">
                <a:extLst>
                  <a:ext uri="{FF2B5EF4-FFF2-40B4-BE49-F238E27FC236}">
                    <a16:creationId xmlns:a16="http://schemas.microsoft.com/office/drawing/2014/main" id="{0723BB40-9438-F147-AFD4-5407A8B7E1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8562" y="7067841"/>
                <a:ext cx="413895" cy="4084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Textfeld 62">
            <a:extLst>
              <a:ext uri="{FF2B5EF4-FFF2-40B4-BE49-F238E27FC236}">
                <a16:creationId xmlns:a16="http://schemas.microsoft.com/office/drawing/2014/main" id="{37CA1FAE-3BD1-8C4E-B85F-714CB11ADBD3}"/>
              </a:ext>
            </a:extLst>
          </p:cNvPr>
          <p:cNvSpPr txBox="1"/>
          <p:nvPr/>
        </p:nvSpPr>
        <p:spPr>
          <a:xfrm>
            <a:off x="5711755" y="7357883"/>
            <a:ext cx="6749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6. Evaluate single run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Minimum Distance, MSE</a:t>
            </a:r>
            <a:endParaRPr lang="en-AU" sz="1800" dirty="0">
              <a:solidFill>
                <a:schemeClr val="accent5"/>
              </a:solidFill>
            </a:endParaRP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6D597464-4540-7940-AC52-D559CAB67877}"/>
              </a:ext>
            </a:extLst>
          </p:cNvPr>
          <p:cNvSpPr txBox="1"/>
          <p:nvPr/>
        </p:nvSpPr>
        <p:spPr>
          <a:xfrm>
            <a:off x="5705458" y="8269426"/>
            <a:ext cx="3294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7. Evaluate ICA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Get 1000 MDs and MSEs.  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A630EBC9-6DF5-D145-946C-1D76CBBC418F}"/>
              </a:ext>
            </a:extLst>
          </p:cNvPr>
          <p:cNvSpPr txBox="1"/>
          <p:nvPr/>
        </p:nvSpPr>
        <p:spPr>
          <a:xfrm>
            <a:off x="9167330" y="8546425"/>
            <a:ext cx="3294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 err="1">
                <a:solidFill>
                  <a:schemeClr val="accent5"/>
                </a:solidFill>
              </a:rPr>
              <a:t>BoxPlot</a:t>
            </a:r>
            <a:endParaRPr lang="en-AU" sz="1800" dirty="0">
              <a:solidFill>
                <a:schemeClr val="accent5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EBBE173F-A89F-B14C-8709-A45DD29CC586}"/>
                  </a:ext>
                </a:extLst>
              </p:cNvPr>
              <p:cNvSpPr/>
              <p:nvPr/>
            </p:nvSpPr>
            <p:spPr>
              <a:xfrm>
                <a:off x="3381509" y="7068097"/>
                <a:ext cx="506869" cy="40818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000" b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000" b="1" i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</m:acc>
                    </m:oMath>
                  </m:oMathPara>
                </a14:m>
                <a:endParaRPr lang="en-AU" sz="20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EBBE173F-A89F-B14C-8709-A45DD29CC5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1509" y="7068097"/>
                <a:ext cx="506869" cy="40818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111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37" grpId="0" animBg="1"/>
      <p:bldP spid="41" grpId="0"/>
      <p:bldP spid="42" grpId="0"/>
      <p:bldP spid="63" grpId="0"/>
      <p:bldP spid="64" grpId="0"/>
      <p:bldP spid="6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FA0C3B-ABA6-9F46-9C82-407D5B5B0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200" dirty="0"/>
              <a:t>Experiment Design</a:t>
            </a:r>
            <a:br>
              <a:rPr lang="en-AU" dirty="0"/>
            </a:br>
            <a:r>
              <a:rPr lang="en-AU" sz="2400" dirty="0"/>
              <a:t>Definition of test characteristics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0FACB2C-5E3F-2146-B869-1085B30EFA7F}"/>
              </a:ext>
            </a:extLst>
          </p:cNvPr>
          <p:cNvSpPr txBox="1"/>
          <p:nvPr/>
        </p:nvSpPr>
        <p:spPr>
          <a:xfrm>
            <a:off x="504000" y="2146926"/>
            <a:ext cx="11660992" cy="98488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2000" dirty="0"/>
              <a:t>1.) Focus on </a:t>
            </a:r>
            <a:r>
              <a:rPr lang="en-AU" sz="2000" dirty="0">
                <a:solidFill>
                  <a:schemeClr val="accent5"/>
                </a:solidFill>
              </a:rPr>
              <a:t>Sample Size</a:t>
            </a:r>
          </a:p>
          <a:p>
            <a:endParaRPr lang="en-AU" sz="2000" dirty="0">
              <a:solidFill>
                <a:schemeClr val="accent5"/>
              </a:solidFill>
            </a:endParaRPr>
          </a:p>
          <a:p>
            <a:pPr>
              <a:buClr>
                <a:srgbClr val="005C9C"/>
              </a:buClr>
            </a:pPr>
            <a:r>
              <a:rPr lang="en-AU" sz="1800" dirty="0"/>
              <a:t> Initialize standard signals with different Sample Sizes: 1000, 2500, 5000, 10000, 15000 evaluate on 1000runs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1F523BF-FD69-1845-A255-4002FE082E38}"/>
              </a:ext>
            </a:extLst>
          </p:cNvPr>
          <p:cNvSpPr txBox="1"/>
          <p:nvPr/>
        </p:nvSpPr>
        <p:spPr>
          <a:xfrm>
            <a:off x="503287" y="5681041"/>
            <a:ext cx="7592399" cy="98488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2000" dirty="0"/>
              <a:t>2.) Focus on </a:t>
            </a:r>
            <a:r>
              <a:rPr lang="en-AU" sz="2000" dirty="0">
                <a:solidFill>
                  <a:schemeClr val="accent5"/>
                </a:solidFill>
              </a:rPr>
              <a:t>amount of noise/outlier – Breakdown Point Analyses</a:t>
            </a:r>
          </a:p>
          <a:p>
            <a:endParaRPr lang="en-AU" sz="2000" dirty="0">
              <a:solidFill>
                <a:schemeClr val="accent5"/>
              </a:solidFill>
            </a:endParaRPr>
          </a:p>
          <a:p>
            <a:pPr>
              <a:buClr>
                <a:schemeClr val="tx2"/>
              </a:buClr>
            </a:pPr>
            <a:r>
              <a:rPr lang="en-AU" sz="1800" dirty="0"/>
              <a:t>Initialize standard signals with fix Sample Size of 10000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0B2570A-2179-CF4C-B849-E790476032EA}"/>
              </a:ext>
            </a:extLst>
          </p:cNvPr>
          <p:cNvGrpSpPr/>
          <p:nvPr/>
        </p:nvGrpSpPr>
        <p:grpSpPr>
          <a:xfrm>
            <a:off x="3686154" y="2110005"/>
            <a:ext cx="515733" cy="516258"/>
            <a:chOff x="659924" y="3293810"/>
            <a:chExt cx="515733" cy="516258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CF8A672A-AC44-7F44-8783-4A64C1554A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659924" y="3293810"/>
              <a:ext cx="515733" cy="5162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C266F828-67CA-694C-982E-5BC4F9C1D6BD}"/>
                </a:ext>
              </a:extLst>
            </p:cNvPr>
            <p:cNvSpPr txBox="1"/>
            <p:nvPr/>
          </p:nvSpPr>
          <p:spPr>
            <a:xfrm>
              <a:off x="770833" y="3413439"/>
              <a:ext cx="2939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bg1"/>
                  </a:solidFill>
                </a:rPr>
                <a:t>N</a:t>
              </a:r>
            </a:p>
          </p:txBody>
        </p:sp>
      </p:grpSp>
      <p:sp>
        <p:nvSpPr>
          <p:cNvPr id="20" name="Abgerundetes Rechteck">
            <a:extLst>
              <a:ext uri="{FF2B5EF4-FFF2-40B4-BE49-F238E27FC236}">
                <a16:creationId xmlns:a16="http://schemas.microsoft.com/office/drawing/2014/main" id="{13FACBDC-3C33-434D-8363-8F54503A160C}"/>
              </a:ext>
            </a:extLst>
          </p:cNvPr>
          <p:cNvSpPr/>
          <p:nvPr/>
        </p:nvSpPr>
        <p:spPr>
          <a:xfrm>
            <a:off x="504000" y="3322298"/>
            <a:ext cx="4720244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</a:t>
            </a:r>
            <a:r>
              <a:rPr lang="en-AU" sz="1800" dirty="0"/>
              <a:t>: No Noise, No Outlier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0E5FAD4C-1207-F04C-A05D-4FBC29E05243}"/>
              </a:ext>
            </a:extLst>
          </p:cNvPr>
          <p:cNvGrpSpPr/>
          <p:nvPr/>
        </p:nvGrpSpPr>
        <p:grpSpPr>
          <a:xfrm>
            <a:off x="3641914" y="3528275"/>
            <a:ext cx="580222" cy="321914"/>
            <a:chOff x="6721755" y="6393106"/>
            <a:chExt cx="2316488" cy="860867"/>
          </a:xfrm>
        </p:grpSpPr>
        <p:pic>
          <p:nvPicPr>
            <p:cNvPr id="22" name="Picture 12">
              <a:extLst>
                <a:ext uri="{FF2B5EF4-FFF2-40B4-BE49-F238E27FC236}">
                  <a16:creationId xmlns:a16="http://schemas.microsoft.com/office/drawing/2014/main" id="{9CB0C8C9-3808-7E44-85AF-F0E2242370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23" name="Straight Arrow Connector 14">
              <a:extLst>
                <a:ext uri="{FF2B5EF4-FFF2-40B4-BE49-F238E27FC236}">
                  <a16:creationId xmlns:a16="http://schemas.microsoft.com/office/drawing/2014/main" id="{27C23187-6344-1E4D-8E95-9AAB8C5992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17">
              <a:extLst>
                <a:ext uri="{FF2B5EF4-FFF2-40B4-BE49-F238E27FC236}">
                  <a16:creationId xmlns:a16="http://schemas.microsoft.com/office/drawing/2014/main" id="{AC58D483-2382-6544-A099-2EBC227C354A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CEE3EEF1-3208-C342-9AA5-984C03B0F91D}"/>
              </a:ext>
            </a:extLst>
          </p:cNvPr>
          <p:cNvGrpSpPr/>
          <p:nvPr/>
        </p:nvGrpSpPr>
        <p:grpSpPr>
          <a:xfrm>
            <a:off x="4325520" y="3431108"/>
            <a:ext cx="515732" cy="516248"/>
            <a:chOff x="10831401" y="5109092"/>
            <a:chExt cx="584358" cy="577438"/>
          </a:xfrm>
        </p:grpSpPr>
        <p:cxnSp>
          <p:nvCxnSpPr>
            <p:cNvPr id="26" name="Straight Connector 32">
              <a:extLst>
                <a:ext uri="{FF2B5EF4-FFF2-40B4-BE49-F238E27FC236}">
                  <a16:creationId xmlns:a16="http://schemas.microsoft.com/office/drawing/2014/main" id="{B004DE36-CADA-984B-9A9D-C7CB42C57C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Picture 36">
              <a:extLst>
                <a:ext uri="{FF2B5EF4-FFF2-40B4-BE49-F238E27FC236}">
                  <a16:creationId xmlns:a16="http://schemas.microsoft.com/office/drawing/2014/main" id="{93766CDC-4AE8-E346-8E6D-B2990C5121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1AC897B-DEAB-6646-A7C0-4EDCCDA3BAA8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29" name="Straight Connector 54">
              <a:extLst>
                <a:ext uri="{FF2B5EF4-FFF2-40B4-BE49-F238E27FC236}">
                  <a16:creationId xmlns:a16="http://schemas.microsoft.com/office/drawing/2014/main" id="{2AA0B480-FF09-9C4F-8550-1B86A6B5B6A4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Kreuz 29">
            <a:extLst>
              <a:ext uri="{FF2B5EF4-FFF2-40B4-BE49-F238E27FC236}">
                <a16:creationId xmlns:a16="http://schemas.microsoft.com/office/drawing/2014/main" id="{6568197C-7D51-BD48-A570-D5926EE91899}"/>
              </a:ext>
            </a:extLst>
          </p:cNvPr>
          <p:cNvSpPr>
            <a:spLocks noChangeAspect="1"/>
          </p:cNvSpPr>
          <p:nvPr/>
        </p:nvSpPr>
        <p:spPr>
          <a:xfrm rot="2700000">
            <a:off x="3673964" y="3376903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1" name="Kreuz 30">
            <a:extLst>
              <a:ext uri="{FF2B5EF4-FFF2-40B4-BE49-F238E27FC236}">
                <a16:creationId xmlns:a16="http://schemas.microsoft.com/office/drawing/2014/main" id="{E356BB9D-B3E5-FF40-A464-06F46CDCDC6F}"/>
              </a:ext>
            </a:extLst>
          </p:cNvPr>
          <p:cNvSpPr>
            <a:spLocks noChangeAspect="1"/>
          </p:cNvSpPr>
          <p:nvPr/>
        </p:nvSpPr>
        <p:spPr>
          <a:xfrm rot="2700000">
            <a:off x="4310313" y="3387354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2" name="Abgerundetes Rechteck">
            <a:extLst>
              <a:ext uri="{FF2B5EF4-FFF2-40B4-BE49-F238E27FC236}">
                <a16:creationId xmlns:a16="http://schemas.microsoft.com/office/drawing/2014/main" id="{5B1478F0-794C-5F4E-A596-A7C0F811EDEA}"/>
              </a:ext>
            </a:extLst>
          </p:cNvPr>
          <p:cNvSpPr/>
          <p:nvPr/>
        </p:nvSpPr>
        <p:spPr>
          <a:xfrm>
            <a:off x="504000" y="4309837"/>
            <a:ext cx="4720244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III</a:t>
            </a:r>
            <a:r>
              <a:rPr lang="en-AU" sz="1800" dirty="0"/>
              <a:t>: No Noise, 0.1% </a:t>
            </a:r>
          </a:p>
          <a:p>
            <a:pPr>
              <a:buClr>
                <a:srgbClr val="005C9C"/>
              </a:buClr>
            </a:pPr>
            <a:r>
              <a:rPr lang="en-AU" sz="1800" dirty="0"/>
              <a:t>              Outlier(std = 100)</a:t>
            </a:r>
          </a:p>
        </p:txBody>
      </p: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CD725A3-E6D8-F442-BC07-775F091DBB86}"/>
              </a:ext>
            </a:extLst>
          </p:cNvPr>
          <p:cNvGrpSpPr/>
          <p:nvPr/>
        </p:nvGrpSpPr>
        <p:grpSpPr>
          <a:xfrm>
            <a:off x="3641914" y="4515814"/>
            <a:ext cx="580222" cy="321914"/>
            <a:chOff x="6721755" y="6393106"/>
            <a:chExt cx="2316488" cy="860867"/>
          </a:xfrm>
        </p:grpSpPr>
        <p:pic>
          <p:nvPicPr>
            <p:cNvPr id="34" name="Picture 12">
              <a:extLst>
                <a:ext uri="{FF2B5EF4-FFF2-40B4-BE49-F238E27FC236}">
                  <a16:creationId xmlns:a16="http://schemas.microsoft.com/office/drawing/2014/main" id="{15B3F343-B000-0746-851D-3D7512786B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35" name="Straight Arrow Connector 14">
              <a:extLst>
                <a:ext uri="{FF2B5EF4-FFF2-40B4-BE49-F238E27FC236}">
                  <a16:creationId xmlns:a16="http://schemas.microsoft.com/office/drawing/2014/main" id="{405C933D-A96B-3A42-8748-AAB1CF052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17">
              <a:extLst>
                <a:ext uri="{FF2B5EF4-FFF2-40B4-BE49-F238E27FC236}">
                  <a16:creationId xmlns:a16="http://schemas.microsoft.com/office/drawing/2014/main" id="{6DDD0239-C063-B94D-B7B8-FBBCA7C4F44F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52399CCB-4D43-7349-B8C2-F49F29E72FD7}"/>
              </a:ext>
            </a:extLst>
          </p:cNvPr>
          <p:cNvGrpSpPr/>
          <p:nvPr/>
        </p:nvGrpSpPr>
        <p:grpSpPr>
          <a:xfrm>
            <a:off x="4325520" y="4418647"/>
            <a:ext cx="515732" cy="516248"/>
            <a:chOff x="10831401" y="5109092"/>
            <a:chExt cx="584358" cy="577438"/>
          </a:xfrm>
        </p:grpSpPr>
        <p:cxnSp>
          <p:nvCxnSpPr>
            <p:cNvPr id="38" name="Straight Connector 32">
              <a:extLst>
                <a:ext uri="{FF2B5EF4-FFF2-40B4-BE49-F238E27FC236}">
                  <a16:creationId xmlns:a16="http://schemas.microsoft.com/office/drawing/2014/main" id="{D7D43C49-90AC-C84A-90EE-889981F03D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9" name="Picture 36">
              <a:extLst>
                <a:ext uri="{FF2B5EF4-FFF2-40B4-BE49-F238E27FC236}">
                  <a16:creationId xmlns:a16="http://schemas.microsoft.com/office/drawing/2014/main" id="{BB6CB916-F735-B043-9B36-5D62F80225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CE006F8D-45EC-124D-B9B5-245941645F5E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41" name="Straight Connector 54">
              <a:extLst>
                <a:ext uri="{FF2B5EF4-FFF2-40B4-BE49-F238E27FC236}">
                  <a16:creationId xmlns:a16="http://schemas.microsoft.com/office/drawing/2014/main" id="{A2960A03-EEF9-FA44-8980-6805E92B8538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Kreuz 42">
            <a:extLst>
              <a:ext uri="{FF2B5EF4-FFF2-40B4-BE49-F238E27FC236}">
                <a16:creationId xmlns:a16="http://schemas.microsoft.com/office/drawing/2014/main" id="{38775483-BF94-F441-8240-3B7FFEFBE9E9}"/>
              </a:ext>
            </a:extLst>
          </p:cNvPr>
          <p:cNvSpPr>
            <a:spLocks noChangeAspect="1"/>
          </p:cNvSpPr>
          <p:nvPr/>
        </p:nvSpPr>
        <p:spPr>
          <a:xfrm rot="2700000">
            <a:off x="3663449" y="4366065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4" name="Abgerundetes Rechteck">
            <a:extLst>
              <a:ext uri="{FF2B5EF4-FFF2-40B4-BE49-F238E27FC236}">
                <a16:creationId xmlns:a16="http://schemas.microsoft.com/office/drawing/2014/main" id="{9C5F8D47-6878-3040-B67C-579BB7D19819}"/>
              </a:ext>
            </a:extLst>
          </p:cNvPr>
          <p:cNvSpPr/>
          <p:nvPr/>
        </p:nvSpPr>
        <p:spPr>
          <a:xfrm>
            <a:off x="6852884" y="3312858"/>
            <a:ext cx="4720244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II</a:t>
            </a:r>
            <a:r>
              <a:rPr lang="en-AU" sz="1800" dirty="0"/>
              <a:t>: 40dB SNR, No Outlier</a:t>
            </a:r>
          </a:p>
        </p:txBody>
      </p: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1A8C5271-A630-3F4F-9274-FB13DF84DEF6}"/>
              </a:ext>
            </a:extLst>
          </p:cNvPr>
          <p:cNvGrpSpPr/>
          <p:nvPr/>
        </p:nvGrpSpPr>
        <p:grpSpPr>
          <a:xfrm>
            <a:off x="9990798" y="3518835"/>
            <a:ext cx="580222" cy="321914"/>
            <a:chOff x="6721755" y="6393106"/>
            <a:chExt cx="2316488" cy="860867"/>
          </a:xfrm>
        </p:grpSpPr>
        <p:pic>
          <p:nvPicPr>
            <p:cNvPr id="51" name="Picture 12">
              <a:extLst>
                <a:ext uri="{FF2B5EF4-FFF2-40B4-BE49-F238E27FC236}">
                  <a16:creationId xmlns:a16="http://schemas.microsoft.com/office/drawing/2014/main" id="{B144CC58-013B-274C-97A9-BC787AF80F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52" name="Straight Arrow Connector 14">
              <a:extLst>
                <a:ext uri="{FF2B5EF4-FFF2-40B4-BE49-F238E27FC236}">
                  <a16:creationId xmlns:a16="http://schemas.microsoft.com/office/drawing/2014/main" id="{3BEAF659-3EC3-C040-9C83-2C1DA36E73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17">
              <a:extLst>
                <a:ext uri="{FF2B5EF4-FFF2-40B4-BE49-F238E27FC236}">
                  <a16:creationId xmlns:a16="http://schemas.microsoft.com/office/drawing/2014/main" id="{0DD39ADF-BACF-7D43-B42B-8187ED279104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A7B66FCC-D21C-854B-ACFE-3872465D97E7}"/>
              </a:ext>
            </a:extLst>
          </p:cNvPr>
          <p:cNvGrpSpPr/>
          <p:nvPr/>
        </p:nvGrpSpPr>
        <p:grpSpPr>
          <a:xfrm>
            <a:off x="10674404" y="3421668"/>
            <a:ext cx="515732" cy="516248"/>
            <a:chOff x="10831401" y="5109092"/>
            <a:chExt cx="584358" cy="577438"/>
          </a:xfrm>
        </p:grpSpPr>
        <p:cxnSp>
          <p:nvCxnSpPr>
            <p:cNvPr id="56" name="Straight Connector 32">
              <a:extLst>
                <a:ext uri="{FF2B5EF4-FFF2-40B4-BE49-F238E27FC236}">
                  <a16:creationId xmlns:a16="http://schemas.microsoft.com/office/drawing/2014/main" id="{7AF0FCB3-6A86-D64F-963E-2B6FCBC8BF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Picture 36">
              <a:extLst>
                <a:ext uri="{FF2B5EF4-FFF2-40B4-BE49-F238E27FC236}">
                  <a16:creationId xmlns:a16="http://schemas.microsoft.com/office/drawing/2014/main" id="{7964043F-D893-B247-A54F-28E9ABAF7D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854B5F6-A2B5-E946-9B1A-F58598647C80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59" name="Straight Connector 54">
              <a:extLst>
                <a:ext uri="{FF2B5EF4-FFF2-40B4-BE49-F238E27FC236}">
                  <a16:creationId xmlns:a16="http://schemas.microsoft.com/office/drawing/2014/main" id="{16022C3C-548F-F148-9258-2030912761A2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Kreuz 60">
            <a:extLst>
              <a:ext uri="{FF2B5EF4-FFF2-40B4-BE49-F238E27FC236}">
                <a16:creationId xmlns:a16="http://schemas.microsoft.com/office/drawing/2014/main" id="{EB6B1D96-B241-5C42-86C4-E450AA9C6D4E}"/>
              </a:ext>
            </a:extLst>
          </p:cNvPr>
          <p:cNvSpPr>
            <a:spLocks noChangeAspect="1"/>
          </p:cNvSpPr>
          <p:nvPr/>
        </p:nvSpPr>
        <p:spPr>
          <a:xfrm rot="2700000">
            <a:off x="10627175" y="3396933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2" name="Abgerundetes Rechteck">
            <a:extLst>
              <a:ext uri="{FF2B5EF4-FFF2-40B4-BE49-F238E27FC236}">
                <a16:creationId xmlns:a16="http://schemas.microsoft.com/office/drawing/2014/main" id="{EA1C3059-8BF7-BD46-A935-2582206AE205}"/>
              </a:ext>
            </a:extLst>
          </p:cNvPr>
          <p:cNvSpPr/>
          <p:nvPr/>
        </p:nvSpPr>
        <p:spPr>
          <a:xfrm>
            <a:off x="6852884" y="4299403"/>
            <a:ext cx="4720244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IV</a:t>
            </a:r>
            <a:r>
              <a:rPr lang="en-AU" sz="1800" dirty="0"/>
              <a:t>: 40dB SNR, 0.1% </a:t>
            </a:r>
          </a:p>
          <a:p>
            <a:pPr>
              <a:buClr>
                <a:srgbClr val="005C9C"/>
              </a:buClr>
            </a:pPr>
            <a:r>
              <a:rPr lang="en-AU" sz="1800" dirty="0"/>
              <a:t>              Outlier (std = 100)</a:t>
            </a:r>
          </a:p>
        </p:txBody>
      </p: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E401C3B2-ADE7-9A45-98FB-A85DCDB4A13D}"/>
              </a:ext>
            </a:extLst>
          </p:cNvPr>
          <p:cNvGrpSpPr/>
          <p:nvPr/>
        </p:nvGrpSpPr>
        <p:grpSpPr>
          <a:xfrm>
            <a:off x="9990798" y="4505380"/>
            <a:ext cx="580222" cy="321914"/>
            <a:chOff x="6721755" y="6393106"/>
            <a:chExt cx="2316488" cy="860867"/>
          </a:xfrm>
        </p:grpSpPr>
        <p:pic>
          <p:nvPicPr>
            <p:cNvPr id="64" name="Picture 12">
              <a:extLst>
                <a:ext uri="{FF2B5EF4-FFF2-40B4-BE49-F238E27FC236}">
                  <a16:creationId xmlns:a16="http://schemas.microsoft.com/office/drawing/2014/main" id="{7DD70124-39D0-E443-9921-4442CD0FB6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65" name="Straight Arrow Connector 14">
              <a:extLst>
                <a:ext uri="{FF2B5EF4-FFF2-40B4-BE49-F238E27FC236}">
                  <a16:creationId xmlns:a16="http://schemas.microsoft.com/office/drawing/2014/main" id="{85BE33CC-82FB-D348-8969-B95F00A26C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17">
              <a:extLst>
                <a:ext uri="{FF2B5EF4-FFF2-40B4-BE49-F238E27FC236}">
                  <a16:creationId xmlns:a16="http://schemas.microsoft.com/office/drawing/2014/main" id="{F5D8324D-9700-9A41-A21B-5795D3ACFE0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uppieren 66">
            <a:extLst>
              <a:ext uri="{FF2B5EF4-FFF2-40B4-BE49-F238E27FC236}">
                <a16:creationId xmlns:a16="http://schemas.microsoft.com/office/drawing/2014/main" id="{9110EC61-7B17-AA40-8678-A429942115B7}"/>
              </a:ext>
            </a:extLst>
          </p:cNvPr>
          <p:cNvGrpSpPr/>
          <p:nvPr/>
        </p:nvGrpSpPr>
        <p:grpSpPr>
          <a:xfrm>
            <a:off x="10674404" y="4408213"/>
            <a:ext cx="515732" cy="516248"/>
            <a:chOff x="10831401" y="5109092"/>
            <a:chExt cx="584358" cy="577438"/>
          </a:xfrm>
        </p:grpSpPr>
        <p:cxnSp>
          <p:nvCxnSpPr>
            <p:cNvPr id="68" name="Straight Connector 32">
              <a:extLst>
                <a:ext uri="{FF2B5EF4-FFF2-40B4-BE49-F238E27FC236}">
                  <a16:creationId xmlns:a16="http://schemas.microsoft.com/office/drawing/2014/main" id="{878BB177-CCB8-C64C-890A-0C4D46D10B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9" name="Picture 36">
              <a:extLst>
                <a:ext uri="{FF2B5EF4-FFF2-40B4-BE49-F238E27FC236}">
                  <a16:creationId xmlns:a16="http://schemas.microsoft.com/office/drawing/2014/main" id="{2882E624-EA47-2145-A39F-109D8BD16E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3A0CC710-8AF9-6040-B992-9D46A74305CB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71" name="Straight Connector 54">
              <a:extLst>
                <a:ext uri="{FF2B5EF4-FFF2-40B4-BE49-F238E27FC236}">
                  <a16:creationId xmlns:a16="http://schemas.microsoft.com/office/drawing/2014/main" id="{59CA5262-5FA3-694D-B0EB-D23D5DB9DF31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Gewitterblitz 3">
            <a:extLst>
              <a:ext uri="{FF2B5EF4-FFF2-40B4-BE49-F238E27FC236}">
                <a16:creationId xmlns:a16="http://schemas.microsoft.com/office/drawing/2014/main" id="{D51B6A06-E920-FC4A-BE96-A6E650C286B7}"/>
              </a:ext>
            </a:extLst>
          </p:cNvPr>
          <p:cNvSpPr/>
          <p:nvPr/>
        </p:nvSpPr>
        <p:spPr>
          <a:xfrm>
            <a:off x="8095686" y="5653423"/>
            <a:ext cx="191787" cy="360658"/>
          </a:xfrm>
          <a:prstGeom prst="lightningBol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74" name="Abgerundetes Rechteck">
            <a:extLst>
              <a:ext uri="{FF2B5EF4-FFF2-40B4-BE49-F238E27FC236}">
                <a16:creationId xmlns:a16="http://schemas.microsoft.com/office/drawing/2014/main" id="{2659FBC2-41E0-E74D-95AA-440E3285D714}"/>
              </a:ext>
            </a:extLst>
          </p:cNvPr>
          <p:cNvSpPr/>
          <p:nvPr/>
        </p:nvSpPr>
        <p:spPr>
          <a:xfrm>
            <a:off x="504001" y="7002305"/>
            <a:ext cx="5599679" cy="72628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chemeClr val="tx2"/>
              </a:buClr>
            </a:pPr>
            <a:r>
              <a:rPr lang="en-AU" sz="1800" b="1" dirty="0"/>
              <a:t>Type V</a:t>
            </a:r>
            <a:r>
              <a:rPr lang="en-AU" sz="1800" dirty="0"/>
              <a:t>: increase noise, SNR: 40 dB,</a:t>
            </a:r>
          </a:p>
          <a:p>
            <a:pPr>
              <a:buClr>
                <a:schemeClr val="tx2"/>
              </a:buClr>
            </a:pPr>
            <a:r>
              <a:rPr lang="en-AU" sz="1800" dirty="0"/>
              <a:t>       30 dB, 20 dB, 10 dB, 6 dB, 3 dB</a:t>
            </a:r>
          </a:p>
        </p:txBody>
      </p:sp>
      <p:grpSp>
        <p:nvGrpSpPr>
          <p:cNvPr id="86" name="Gruppieren 85">
            <a:extLst>
              <a:ext uri="{FF2B5EF4-FFF2-40B4-BE49-F238E27FC236}">
                <a16:creationId xmlns:a16="http://schemas.microsoft.com/office/drawing/2014/main" id="{5707E014-3177-D44D-A395-ABFCF416C605}"/>
              </a:ext>
            </a:extLst>
          </p:cNvPr>
          <p:cNvGrpSpPr/>
          <p:nvPr/>
        </p:nvGrpSpPr>
        <p:grpSpPr>
          <a:xfrm>
            <a:off x="4563718" y="7224514"/>
            <a:ext cx="580222" cy="321914"/>
            <a:chOff x="6721755" y="6393106"/>
            <a:chExt cx="2316488" cy="860867"/>
          </a:xfrm>
        </p:grpSpPr>
        <p:pic>
          <p:nvPicPr>
            <p:cNvPr id="87" name="Picture 12">
              <a:extLst>
                <a:ext uri="{FF2B5EF4-FFF2-40B4-BE49-F238E27FC236}">
                  <a16:creationId xmlns:a16="http://schemas.microsoft.com/office/drawing/2014/main" id="{7AADA641-D148-5744-BEB7-4B76EB5955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88" name="Straight Arrow Connector 14">
              <a:extLst>
                <a:ext uri="{FF2B5EF4-FFF2-40B4-BE49-F238E27FC236}">
                  <a16:creationId xmlns:a16="http://schemas.microsoft.com/office/drawing/2014/main" id="{2A4A79A6-3E6F-5D44-8FFC-EA36DA1D67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17">
              <a:extLst>
                <a:ext uri="{FF2B5EF4-FFF2-40B4-BE49-F238E27FC236}">
                  <a16:creationId xmlns:a16="http://schemas.microsoft.com/office/drawing/2014/main" id="{8E0FDBDE-4781-3E48-B151-FD9D6358943C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uppieren 89">
            <a:extLst>
              <a:ext uri="{FF2B5EF4-FFF2-40B4-BE49-F238E27FC236}">
                <a16:creationId xmlns:a16="http://schemas.microsoft.com/office/drawing/2014/main" id="{2716415E-61E5-4B47-ABE7-FAB422BD5C94}"/>
              </a:ext>
            </a:extLst>
          </p:cNvPr>
          <p:cNvGrpSpPr/>
          <p:nvPr/>
        </p:nvGrpSpPr>
        <p:grpSpPr>
          <a:xfrm>
            <a:off x="5229555" y="7113743"/>
            <a:ext cx="580223" cy="468000"/>
            <a:chOff x="6721755" y="6393106"/>
            <a:chExt cx="2316488" cy="860867"/>
          </a:xfrm>
        </p:grpSpPr>
        <p:pic>
          <p:nvPicPr>
            <p:cNvPr id="91" name="Picture 12">
              <a:extLst>
                <a:ext uri="{FF2B5EF4-FFF2-40B4-BE49-F238E27FC236}">
                  <a16:creationId xmlns:a16="http://schemas.microsoft.com/office/drawing/2014/main" id="{7426C90E-38F2-594D-82F1-8B13AA1761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92" name="Straight Arrow Connector 14">
              <a:extLst>
                <a:ext uri="{FF2B5EF4-FFF2-40B4-BE49-F238E27FC236}">
                  <a16:creationId xmlns:a16="http://schemas.microsoft.com/office/drawing/2014/main" id="{F73FB142-B30D-8343-BFA6-C4E32110F9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17">
              <a:extLst>
                <a:ext uri="{FF2B5EF4-FFF2-40B4-BE49-F238E27FC236}">
                  <a16:creationId xmlns:a16="http://schemas.microsoft.com/office/drawing/2014/main" id="{12B0C0FF-1299-D14D-A7B8-4F1BA4119900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Abgerundetes Rechteck">
            <a:extLst>
              <a:ext uri="{FF2B5EF4-FFF2-40B4-BE49-F238E27FC236}">
                <a16:creationId xmlns:a16="http://schemas.microsoft.com/office/drawing/2014/main" id="{2DCEF127-2EDC-E744-85AA-957A96D1BBDA}"/>
              </a:ext>
            </a:extLst>
          </p:cNvPr>
          <p:cNvSpPr/>
          <p:nvPr/>
        </p:nvSpPr>
        <p:spPr>
          <a:xfrm>
            <a:off x="503287" y="8126690"/>
            <a:ext cx="5599679" cy="72628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chemeClr val="tx2"/>
              </a:buClr>
            </a:pPr>
            <a:r>
              <a:rPr lang="en-AU" sz="1800" b="1" dirty="0"/>
              <a:t>Type VII</a:t>
            </a:r>
            <a:r>
              <a:rPr lang="en-AU" sz="1800" dirty="0"/>
              <a:t>: increase Outlier </a:t>
            </a:r>
            <a:r>
              <a:rPr lang="en-AU" sz="1800" b="1" dirty="0"/>
              <a:t>impulsive</a:t>
            </a:r>
            <a:r>
              <a:rPr lang="en-AU" sz="1800" dirty="0"/>
              <a:t> %: 0.1,</a:t>
            </a:r>
          </a:p>
          <a:p>
            <a:pPr>
              <a:buClr>
                <a:schemeClr val="tx2"/>
              </a:buClr>
            </a:pPr>
            <a:r>
              <a:rPr lang="en-AU" sz="1800" dirty="0"/>
              <a:t>0.25, 0.5, 1, 1.5, 5, 10, 20, 50 (100 STD)</a:t>
            </a:r>
          </a:p>
        </p:txBody>
      </p:sp>
      <p:sp>
        <p:nvSpPr>
          <p:cNvPr id="95" name="Abgerundetes Rechteck">
            <a:extLst>
              <a:ext uri="{FF2B5EF4-FFF2-40B4-BE49-F238E27FC236}">
                <a16:creationId xmlns:a16="http://schemas.microsoft.com/office/drawing/2014/main" id="{E1631143-EE91-0143-B0F8-471B5B6F03CB}"/>
              </a:ext>
            </a:extLst>
          </p:cNvPr>
          <p:cNvSpPr/>
          <p:nvPr/>
        </p:nvSpPr>
        <p:spPr>
          <a:xfrm>
            <a:off x="6852884" y="7004696"/>
            <a:ext cx="5599679" cy="72628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chemeClr val="tx2"/>
              </a:buClr>
            </a:pPr>
            <a:r>
              <a:rPr lang="en-AU" sz="1800" b="1" dirty="0"/>
              <a:t>Type VI</a:t>
            </a:r>
            <a:r>
              <a:rPr lang="en-AU" sz="1800" dirty="0"/>
              <a:t>: increase Outlier </a:t>
            </a:r>
            <a:r>
              <a:rPr lang="en-AU" sz="1800" b="1" dirty="0"/>
              <a:t>patchy</a:t>
            </a:r>
            <a:r>
              <a:rPr lang="en-AU" sz="1800" dirty="0"/>
              <a:t> %: 0.1, </a:t>
            </a:r>
          </a:p>
          <a:p>
            <a:pPr>
              <a:buClr>
                <a:schemeClr val="tx2"/>
              </a:buClr>
            </a:pPr>
            <a:r>
              <a:rPr lang="en-AU" sz="1800" dirty="0"/>
              <a:t>0.25, 0.5, 1, 1.5, 5, 10, 20, 50 (100 Std)</a:t>
            </a:r>
          </a:p>
        </p:txBody>
      </p:sp>
      <p:grpSp>
        <p:nvGrpSpPr>
          <p:cNvPr id="96" name="Gruppieren 95">
            <a:extLst>
              <a:ext uri="{FF2B5EF4-FFF2-40B4-BE49-F238E27FC236}">
                <a16:creationId xmlns:a16="http://schemas.microsoft.com/office/drawing/2014/main" id="{184FBD6E-45CD-5643-93D0-DC8C9AB81DD4}"/>
              </a:ext>
            </a:extLst>
          </p:cNvPr>
          <p:cNvGrpSpPr/>
          <p:nvPr/>
        </p:nvGrpSpPr>
        <p:grpSpPr>
          <a:xfrm>
            <a:off x="11079435" y="7164055"/>
            <a:ext cx="515732" cy="516248"/>
            <a:chOff x="10831401" y="5109092"/>
            <a:chExt cx="584358" cy="577438"/>
          </a:xfrm>
        </p:grpSpPr>
        <p:cxnSp>
          <p:nvCxnSpPr>
            <p:cNvPr id="97" name="Straight Connector 32">
              <a:extLst>
                <a:ext uri="{FF2B5EF4-FFF2-40B4-BE49-F238E27FC236}">
                  <a16:creationId xmlns:a16="http://schemas.microsoft.com/office/drawing/2014/main" id="{BABF78B7-0C5D-1744-A2A8-9EE92518F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8" name="Picture 36">
              <a:extLst>
                <a:ext uri="{FF2B5EF4-FFF2-40B4-BE49-F238E27FC236}">
                  <a16:creationId xmlns:a16="http://schemas.microsoft.com/office/drawing/2014/main" id="{7A990064-C599-9A46-8FD3-7CE7BE9900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B7ABA0F4-1091-E84B-A686-534F9911A1F2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00" name="Straight Connector 54">
              <a:extLst>
                <a:ext uri="{FF2B5EF4-FFF2-40B4-BE49-F238E27FC236}">
                  <a16:creationId xmlns:a16="http://schemas.microsoft.com/office/drawing/2014/main" id="{33E54158-3AC9-6744-AFCE-A78665DE52D4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uppieren 100">
            <a:extLst>
              <a:ext uri="{FF2B5EF4-FFF2-40B4-BE49-F238E27FC236}">
                <a16:creationId xmlns:a16="http://schemas.microsoft.com/office/drawing/2014/main" id="{AE5BD506-98A6-DE46-A009-530449CE7DF3}"/>
              </a:ext>
            </a:extLst>
          </p:cNvPr>
          <p:cNvGrpSpPr/>
          <p:nvPr/>
        </p:nvGrpSpPr>
        <p:grpSpPr>
          <a:xfrm>
            <a:off x="11723351" y="7075720"/>
            <a:ext cx="545076" cy="572203"/>
            <a:chOff x="10831401" y="5046505"/>
            <a:chExt cx="617607" cy="640025"/>
          </a:xfrm>
        </p:grpSpPr>
        <p:cxnSp>
          <p:nvCxnSpPr>
            <p:cNvPr id="102" name="Straight Connector 32">
              <a:extLst>
                <a:ext uri="{FF2B5EF4-FFF2-40B4-BE49-F238E27FC236}">
                  <a16:creationId xmlns:a16="http://schemas.microsoft.com/office/drawing/2014/main" id="{74805E03-BF3D-3048-ACB8-0972350C36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3" name="Picture 36">
              <a:extLst>
                <a:ext uri="{FF2B5EF4-FFF2-40B4-BE49-F238E27FC236}">
                  <a16:creationId xmlns:a16="http://schemas.microsoft.com/office/drawing/2014/main" id="{0FC75513-E768-1E44-893B-37C51678A1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876FB0BF-DB99-574F-80EF-AE820460737D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05" name="Straight Connector 54">
              <a:extLst>
                <a:ext uri="{FF2B5EF4-FFF2-40B4-BE49-F238E27FC236}">
                  <a16:creationId xmlns:a16="http://schemas.microsoft.com/office/drawing/2014/main" id="{273012D6-9F3E-5145-BD2B-B93E163AD737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813F43DD-B997-AC4B-96CF-65CB57BCE303}"/>
                </a:ext>
              </a:extLst>
            </p:cNvPr>
            <p:cNvSpPr/>
            <p:nvPr/>
          </p:nvSpPr>
          <p:spPr>
            <a:xfrm>
              <a:off x="11247203" y="505893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07" name="Straight Connector 54">
              <a:extLst>
                <a:ext uri="{FF2B5EF4-FFF2-40B4-BE49-F238E27FC236}">
                  <a16:creationId xmlns:a16="http://schemas.microsoft.com/office/drawing/2014/main" id="{1B8F1357-4E81-5144-9E60-8CCF85D3E401}"/>
                </a:ext>
              </a:extLst>
            </p:cNvPr>
            <p:cNvCxnSpPr>
              <a:cxnSpLocks/>
            </p:cNvCxnSpPr>
            <p:nvPr/>
          </p:nvCxnSpPr>
          <p:spPr>
            <a:xfrm>
              <a:off x="11321146" y="5105964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30B3D852-3E36-F448-B249-A110BFE061F2}"/>
                </a:ext>
              </a:extLst>
            </p:cNvPr>
            <p:cNvSpPr/>
            <p:nvPr/>
          </p:nvSpPr>
          <p:spPr>
            <a:xfrm>
              <a:off x="11327754" y="5046505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09" name="Straight Connector 54">
              <a:extLst>
                <a:ext uri="{FF2B5EF4-FFF2-40B4-BE49-F238E27FC236}">
                  <a16:creationId xmlns:a16="http://schemas.microsoft.com/office/drawing/2014/main" id="{83F11B0B-93B6-8247-960F-E81D869805BA}"/>
                </a:ext>
              </a:extLst>
            </p:cNvPr>
            <p:cNvCxnSpPr>
              <a:cxnSpLocks/>
            </p:cNvCxnSpPr>
            <p:nvPr/>
          </p:nvCxnSpPr>
          <p:spPr>
            <a:xfrm>
              <a:off x="11401699" y="509353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23EEA923-A0AF-D743-9B66-2C109C12FA78}"/>
                </a:ext>
              </a:extLst>
            </p:cNvPr>
            <p:cNvSpPr/>
            <p:nvPr/>
          </p:nvSpPr>
          <p:spPr>
            <a:xfrm>
              <a:off x="11231311" y="5046707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11" name="Straight Connector 54">
              <a:extLst>
                <a:ext uri="{FF2B5EF4-FFF2-40B4-BE49-F238E27FC236}">
                  <a16:creationId xmlns:a16="http://schemas.microsoft.com/office/drawing/2014/main" id="{C5A1E407-7A81-914B-B851-82FD2FC44405}"/>
                </a:ext>
              </a:extLst>
            </p:cNvPr>
            <p:cNvCxnSpPr>
              <a:cxnSpLocks/>
            </p:cNvCxnSpPr>
            <p:nvPr/>
          </p:nvCxnSpPr>
          <p:spPr>
            <a:xfrm>
              <a:off x="11305255" y="5093739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EA888DE3-197C-AC42-98EF-35F6ADF678D0}"/>
                </a:ext>
              </a:extLst>
            </p:cNvPr>
            <p:cNvSpPr/>
            <p:nvPr/>
          </p:nvSpPr>
          <p:spPr>
            <a:xfrm>
              <a:off x="11182626" y="5046707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13" name="Straight Connector 54">
              <a:extLst>
                <a:ext uri="{FF2B5EF4-FFF2-40B4-BE49-F238E27FC236}">
                  <a16:creationId xmlns:a16="http://schemas.microsoft.com/office/drawing/2014/main" id="{E9B28D06-3AA5-9F48-9739-F7DDE2F207DE}"/>
                </a:ext>
              </a:extLst>
            </p:cNvPr>
            <p:cNvCxnSpPr>
              <a:cxnSpLocks/>
            </p:cNvCxnSpPr>
            <p:nvPr/>
          </p:nvCxnSpPr>
          <p:spPr>
            <a:xfrm>
              <a:off x="11256570" y="5093739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B0639341-5BD8-D34B-B3D8-8F113ED95998}"/>
                </a:ext>
              </a:extLst>
            </p:cNvPr>
            <p:cNvSpPr/>
            <p:nvPr/>
          </p:nvSpPr>
          <p:spPr>
            <a:xfrm>
              <a:off x="11133942" y="5046707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15" name="Straight Connector 54">
              <a:extLst>
                <a:ext uri="{FF2B5EF4-FFF2-40B4-BE49-F238E27FC236}">
                  <a16:creationId xmlns:a16="http://schemas.microsoft.com/office/drawing/2014/main" id="{91D1F1B2-0E66-5A42-91B1-33F9E8A212B8}"/>
                </a:ext>
              </a:extLst>
            </p:cNvPr>
            <p:cNvCxnSpPr>
              <a:cxnSpLocks/>
            </p:cNvCxnSpPr>
            <p:nvPr/>
          </p:nvCxnSpPr>
          <p:spPr>
            <a:xfrm>
              <a:off x="11207886" y="5093739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6" name="Gruppieren 115">
            <a:extLst>
              <a:ext uri="{FF2B5EF4-FFF2-40B4-BE49-F238E27FC236}">
                <a16:creationId xmlns:a16="http://schemas.microsoft.com/office/drawing/2014/main" id="{B7648CC4-BC30-1145-A155-5518709E919B}"/>
              </a:ext>
            </a:extLst>
          </p:cNvPr>
          <p:cNvGrpSpPr/>
          <p:nvPr/>
        </p:nvGrpSpPr>
        <p:grpSpPr>
          <a:xfrm>
            <a:off x="4979114" y="8265182"/>
            <a:ext cx="515732" cy="516248"/>
            <a:chOff x="10831401" y="5109092"/>
            <a:chExt cx="584358" cy="577438"/>
          </a:xfrm>
        </p:grpSpPr>
        <p:cxnSp>
          <p:nvCxnSpPr>
            <p:cNvPr id="117" name="Straight Connector 32">
              <a:extLst>
                <a:ext uri="{FF2B5EF4-FFF2-40B4-BE49-F238E27FC236}">
                  <a16:creationId xmlns:a16="http://schemas.microsoft.com/office/drawing/2014/main" id="{A52F1C1A-01D9-9B4E-BFFF-42619C314B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8" name="Picture 36">
              <a:extLst>
                <a:ext uri="{FF2B5EF4-FFF2-40B4-BE49-F238E27FC236}">
                  <a16:creationId xmlns:a16="http://schemas.microsoft.com/office/drawing/2014/main" id="{3550EB35-B2ED-B04D-80CB-56E86DE7BB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AB3DB869-3A63-D549-B8D2-7A039AAB0D21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20" name="Straight Connector 54">
              <a:extLst>
                <a:ext uri="{FF2B5EF4-FFF2-40B4-BE49-F238E27FC236}">
                  <a16:creationId xmlns:a16="http://schemas.microsoft.com/office/drawing/2014/main" id="{D82D2A10-8F80-3544-85EC-DBB6B5CB8C4A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uppieren 120">
            <a:extLst>
              <a:ext uri="{FF2B5EF4-FFF2-40B4-BE49-F238E27FC236}">
                <a16:creationId xmlns:a16="http://schemas.microsoft.com/office/drawing/2014/main" id="{444E88D4-3272-1146-A81F-47235F54AEE4}"/>
              </a:ext>
            </a:extLst>
          </p:cNvPr>
          <p:cNvGrpSpPr/>
          <p:nvPr/>
        </p:nvGrpSpPr>
        <p:grpSpPr>
          <a:xfrm>
            <a:off x="5504634" y="8178535"/>
            <a:ext cx="522127" cy="565057"/>
            <a:chOff x="10831401" y="5054497"/>
            <a:chExt cx="591604" cy="632033"/>
          </a:xfrm>
        </p:grpSpPr>
        <p:cxnSp>
          <p:nvCxnSpPr>
            <p:cNvPr id="122" name="Straight Connector 32">
              <a:extLst>
                <a:ext uri="{FF2B5EF4-FFF2-40B4-BE49-F238E27FC236}">
                  <a16:creationId xmlns:a16="http://schemas.microsoft.com/office/drawing/2014/main" id="{55EC54AB-7BC9-DD46-BDC2-7B7AB22F61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3" name="Picture 36">
              <a:extLst>
                <a:ext uri="{FF2B5EF4-FFF2-40B4-BE49-F238E27FC236}">
                  <a16:creationId xmlns:a16="http://schemas.microsoft.com/office/drawing/2014/main" id="{480989A1-E727-5244-AFD1-E082D5429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B5DF96BE-F1EB-2B4E-A1B3-CABDCA28AEEF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25" name="Straight Connector 54">
              <a:extLst>
                <a:ext uri="{FF2B5EF4-FFF2-40B4-BE49-F238E27FC236}">
                  <a16:creationId xmlns:a16="http://schemas.microsoft.com/office/drawing/2014/main" id="{7A7EE040-FA1E-554F-8DC1-CAB03F022196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54">
              <a:extLst>
                <a:ext uri="{FF2B5EF4-FFF2-40B4-BE49-F238E27FC236}">
                  <a16:creationId xmlns:a16="http://schemas.microsoft.com/office/drawing/2014/main" id="{DCECCA7C-06E4-0943-A072-1AFEF986D68D}"/>
                </a:ext>
              </a:extLst>
            </p:cNvPr>
            <p:cNvCxnSpPr>
              <a:cxnSpLocks/>
            </p:cNvCxnSpPr>
            <p:nvPr/>
          </p:nvCxnSpPr>
          <p:spPr>
            <a:xfrm>
              <a:off x="11126577" y="5132466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54">
              <a:extLst>
                <a:ext uri="{FF2B5EF4-FFF2-40B4-BE49-F238E27FC236}">
                  <a16:creationId xmlns:a16="http://schemas.microsoft.com/office/drawing/2014/main" id="{2A71E15B-9276-4A4C-B9C7-8B7EE94E0177}"/>
                </a:ext>
              </a:extLst>
            </p:cNvPr>
            <p:cNvCxnSpPr>
              <a:cxnSpLocks/>
            </p:cNvCxnSpPr>
            <p:nvPr/>
          </p:nvCxnSpPr>
          <p:spPr>
            <a:xfrm>
              <a:off x="11363715" y="505449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20A671AB-FA0B-EB46-BE2D-EF7BFAA06053}"/>
                </a:ext>
              </a:extLst>
            </p:cNvPr>
            <p:cNvSpPr/>
            <p:nvPr/>
          </p:nvSpPr>
          <p:spPr>
            <a:xfrm>
              <a:off x="11067404" y="509691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980CE5FD-6628-7540-88B2-0C463EC401A2}"/>
                </a:ext>
              </a:extLst>
            </p:cNvPr>
            <p:cNvSpPr/>
            <p:nvPr/>
          </p:nvSpPr>
          <p:spPr>
            <a:xfrm>
              <a:off x="11301751" y="5060387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</p:grpSp>
    </p:spTree>
    <p:extLst>
      <p:ext uri="{BB962C8B-B14F-4D97-AF65-F5344CB8AC3E}">
        <p14:creationId xmlns:p14="http://schemas.microsoft.com/office/powerpoint/2010/main" val="55016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  <p:bldP spid="74" grpId="0" animBg="1"/>
      <p:bldP spid="94" grpId="0" animBg="1"/>
      <p:bldP spid="9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Interpreting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Minimum </a:t>
            </a:r>
            <a:r>
              <a:rPr lang="de-DE" sz="2400" dirty="0" err="1"/>
              <a:t>Distance</a:t>
            </a:r>
            <a:endParaRPr lang="de-DE" sz="24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feld 34">
            <a:extLst>
              <a:ext uri="{FF2B5EF4-FFF2-40B4-BE49-F238E27FC236}">
                <a16:creationId xmlns:a16="http://schemas.microsoft.com/office/drawing/2014/main" id="{C4DA37B0-9463-6B4F-9073-E1D3A159AB8E}"/>
              </a:ext>
            </a:extLst>
          </p:cNvPr>
          <p:cNvSpPr txBox="1"/>
          <p:nvPr/>
        </p:nvSpPr>
        <p:spPr>
          <a:xfrm>
            <a:off x="9856833" y="6194831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/>
              <a:t>MD = 0.6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561FC44-91FB-FE44-BAF1-DE6C6EDEAE43}"/>
              </a:ext>
            </a:extLst>
          </p:cNvPr>
          <p:cNvSpPr txBox="1"/>
          <p:nvPr/>
        </p:nvSpPr>
        <p:spPr>
          <a:xfrm>
            <a:off x="9856833" y="3871744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/>
              <a:t>MD = 0.4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/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20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2000" i="0" smtClean="0">
                          <a:latin typeface="Cambria Math" panose="02040503050406030204" pitchFamily="18" charset="0"/>
                        </a:rPr>
                        <m:t>=0.2</m:t>
                      </m:r>
                    </m:oMath>
                  </m:oMathPara>
                </a14:m>
                <a:endParaRPr lang="en-AU" sz="2000" dirty="0"/>
              </a:p>
            </p:txBody>
          </p:sp>
        </mc:Choice>
        <mc:Fallback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Grafik 14">
            <a:extLst>
              <a:ext uri="{FF2B5EF4-FFF2-40B4-BE49-F238E27FC236}">
                <a16:creationId xmlns:a16="http://schemas.microsoft.com/office/drawing/2014/main" id="{5CFEB3FD-2F12-3148-AFD0-AD4AAE3A0C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2501" y="2405312"/>
            <a:ext cx="2475582" cy="4419099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E49C0763-7F27-E942-A17F-4AAEEB752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8648" y="2405312"/>
            <a:ext cx="2483727" cy="4502248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8C99F80-5D84-A540-9543-3FE8260519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6405" y="2405312"/>
            <a:ext cx="2722117" cy="450224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/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blipFill>
                <a:blip r:embed="rId9"/>
                <a:stretch>
                  <a:fillRect t="-3125" r="-5747" b="-3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/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AU" sz="2540" b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AU" sz="2540" b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540" b="1" i="0" smtClean="0">
                                  <a:latin typeface="Cambria Math" panose="02040503050406030204" pitchFamily="18" charset="0"/>
                                </a:rPr>
                                <m:t>𝐖</m:t>
                              </m:r>
                            </m:e>
                          </m:acc>
                        </m:e>
                        <m:sup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blipFill>
                <a:blip r:embed="rId10"/>
                <a:stretch>
                  <a:fillRect t="-18182" r="-4425" b="-3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hteck 3">
            <a:extLst>
              <a:ext uri="{FF2B5EF4-FFF2-40B4-BE49-F238E27FC236}">
                <a16:creationId xmlns:a16="http://schemas.microsoft.com/office/drawing/2014/main" id="{7BB681C3-C422-1E46-9381-AD7989D9F6A4}"/>
              </a:ext>
            </a:extLst>
          </p:cNvPr>
          <p:cNvSpPr/>
          <p:nvPr/>
        </p:nvSpPr>
        <p:spPr>
          <a:xfrm>
            <a:off x="685800" y="3314700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B2EB5F7-E300-9F46-AF02-97FF117BE157}"/>
              </a:ext>
            </a:extLst>
          </p:cNvPr>
          <p:cNvSpPr/>
          <p:nvPr/>
        </p:nvSpPr>
        <p:spPr>
          <a:xfrm>
            <a:off x="738984" y="4514851"/>
            <a:ext cx="2971800" cy="228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47437D3-F2AD-724B-B702-0DDF226B9ECA}"/>
              </a:ext>
            </a:extLst>
          </p:cNvPr>
          <p:cNvSpPr/>
          <p:nvPr/>
        </p:nvSpPr>
        <p:spPr>
          <a:xfrm>
            <a:off x="786405" y="5689773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4D26381-23D9-9943-9CC5-1F0520B0F313}"/>
              </a:ext>
            </a:extLst>
          </p:cNvPr>
          <p:cNvSpPr/>
          <p:nvPr/>
        </p:nvSpPr>
        <p:spPr>
          <a:xfrm>
            <a:off x="4914900" y="338565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10D537F0-B3A9-E64C-A99F-2610904C13DD}"/>
              </a:ext>
            </a:extLst>
          </p:cNvPr>
          <p:cNvSpPr/>
          <p:nvPr/>
        </p:nvSpPr>
        <p:spPr>
          <a:xfrm>
            <a:off x="9129876" y="3326192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4D17A703-2CAF-334F-B82E-DF98BE5B42B3}"/>
              </a:ext>
            </a:extLst>
          </p:cNvPr>
          <p:cNvSpPr/>
          <p:nvPr/>
        </p:nvSpPr>
        <p:spPr>
          <a:xfrm>
            <a:off x="4936248" y="218837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D134B76-2847-3D43-B017-8A87CF0251C7}"/>
              </a:ext>
            </a:extLst>
          </p:cNvPr>
          <p:cNvSpPr/>
          <p:nvPr/>
        </p:nvSpPr>
        <p:spPr>
          <a:xfrm>
            <a:off x="4844611" y="453337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38E6BA0E-CF16-D344-AE8B-ACEA2F01B0C9}"/>
              </a:ext>
            </a:extLst>
          </p:cNvPr>
          <p:cNvSpPr/>
          <p:nvPr/>
        </p:nvSpPr>
        <p:spPr>
          <a:xfrm>
            <a:off x="5088648" y="568993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C86CFD1-4F62-6E42-9C8B-6FF923BD95B9}"/>
              </a:ext>
            </a:extLst>
          </p:cNvPr>
          <p:cNvSpPr/>
          <p:nvPr/>
        </p:nvSpPr>
        <p:spPr>
          <a:xfrm>
            <a:off x="591166" y="682441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8385C0D1-A7E7-F640-A735-88C7269A62AC}"/>
              </a:ext>
            </a:extLst>
          </p:cNvPr>
          <p:cNvSpPr/>
          <p:nvPr/>
        </p:nvSpPr>
        <p:spPr>
          <a:xfrm>
            <a:off x="8858013" y="562081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31EA12A8-65CF-C54C-8FC9-DE3F970DBCE5}"/>
              </a:ext>
            </a:extLst>
          </p:cNvPr>
          <p:cNvSpPr/>
          <p:nvPr/>
        </p:nvSpPr>
        <p:spPr>
          <a:xfrm>
            <a:off x="9129876" y="448741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/>
              <p:nvPr/>
            </p:nvSpPr>
            <p:spPr>
              <a:xfrm>
                <a:off x="786405" y="7643029"/>
                <a:ext cx="6444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b="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=0.2</m:t>
                    </m:r>
                  </m:oMath>
                </a14:m>
                <a:r>
                  <a:rPr lang="en-AU" sz="1800" dirty="0"/>
                  <a:t> : Good results, small spikes, some sign changes</a:t>
                </a:r>
              </a:p>
            </p:txBody>
          </p:sp>
        </mc:Choice>
        <mc:Fallback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405" y="7643029"/>
                <a:ext cx="6444713" cy="369332"/>
              </a:xfrm>
              <a:prstGeom prst="rect">
                <a:avLst/>
              </a:prstGeom>
              <a:blipFill>
                <a:blip r:embed="rId11"/>
                <a:stretch>
                  <a:fillRect l="-393" t="-6667" b="-2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8652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Interpreting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Minimum </a:t>
            </a:r>
            <a:r>
              <a:rPr lang="de-DE" sz="2400" dirty="0" err="1"/>
              <a:t>Distance</a:t>
            </a:r>
            <a:endParaRPr lang="de-DE" sz="24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feld 34">
            <a:extLst>
              <a:ext uri="{FF2B5EF4-FFF2-40B4-BE49-F238E27FC236}">
                <a16:creationId xmlns:a16="http://schemas.microsoft.com/office/drawing/2014/main" id="{C4DA37B0-9463-6B4F-9073-E1D3A159AB8E}"/>
              </a:ext>
            </a:extLst>
          </p:cNvPr>
          <p:cNvSpPr txBox="1"/>
          <p:nvPr/>
        </p:nvSpPr>
        <p:spPr>
          <a:xfrm>
            <a:off x="9856833" y="6194831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/>
              <a:t>MD = 0.6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561FC44-91FB-FE44-BAF1-DE6C6EDEAE43}"/>
              </a:ext>
            </a:extLst>
          </p:cNvPr>
          <p:cNvSpPr txBox="1"/>
          <p:nvPr/>
        </p:nvSpPr>
        <p:spPr>
          <a:xfrm>
            <a:off x="9856833" y="3871744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/>
              <a:t>MD = 0.4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/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20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2000" i="0" smtClean="0">
                          <a:latin typeface="Cambria Math" panose="02040503050406030204" pitchFamily="18" charset="0"/>
                        </a:rPr>
                        <m:t>=0.4</m:t>
                      </m:r>
                    </m:oMath>
                  </m:oMathPara>
                </a14:m>
                <a:endParaRPr lang="en-AU" sz="2000"/>
              </a:p>
            </p:txBody>
          </p:sp>
        </mc:Choice>
        <mc:Fallback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Grafik 18">
            <a:extLst>
              <a:ext uri="{FF2B5EF4-FFF2-40B4-BE49-F238E27FC236}">
                <a16:creationId xmlns:a16="http://schemas.microsoft.com/office/drawing/2014/main" id="{E49C0763-7F27-E942-A17F-4AAEEB752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8648" y="2405312"/>
            <a:ext cx="2483727" cy="4502248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8C99F80-5D84-A540-9543-3FE8260519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405" y="2405312"/>
            <a:ext cx="2722117" cy="450224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/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blipFill>
                <a:blip r:embed="rId7"/>
                <a:stretch>
                  <a:fillRect t="-3125" r="-5747" b="-3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/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1" smtClean="0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AU" sz="2540" b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AU" sz="2540" b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540" b="1" i="0" smtClean="0">
                                  <a:latin typeface="Cambria Math" panose="02040503050406030204" pitchFamily="18" charset="0"/>
                                </a:rPr>
                                <m:t>𝐖</m:t>
                              </m:r>
                            </m:e>
                          </m:acc>
                        </m:e>
                        <m:sup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blipFill>
                <a:blip r:embed="rId8"/>
                <a:stretch>
                  <a:fillRect t="-18182" r="-4425" b="-3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hteck 3">
            <a:extLst>
              <a:ext uri="{FF2B5EF4-FFF2-40B4-BE49-F238E27FC236}">
                <a16:creationId xmlns:a16="http://schemas.microsoft.com/office/drawing/2014/main" id="{7BB681C3-C422-1E46-9381-AD7989D9F6A4}"/>
              </a:ext>
            </a:extLst>
          </p:cNvPr>
          <p:cNvSpPr/>
          <p:nvPr/>
        </p:nvSpPr>
        <p:spPr>
          <a:xfrm>
            <a:off x="685800" y="3314700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B2EB5F7-E300-9F46-AF02-97FF117BE157}"/>
              </a:ext>
            </a:extLst>
          </p:cNvPr>
          <p:cNvSpPr/>
          <p:nvPr/>
        </p:nvSpPr>
        <p:spPr>
          <a:xfrm>
            <a:off x="738984" y="4514851"/>
            <a:ext cx="2971800" cy="228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47437D3-F2AD-724B-B702-0DDF226B9ECA}"/>
              </a:ext>
            </a:extLst>
          </p:cNvPr>
          <p:cNvSpPr/>
          <p:nvPr/>
        </p:nvSpPr>
        <p:spPr>
          <a:xfrm>
            <a:off x="786405" y="5689773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4D26381-23D9-9943-9CC5-1F0520B0F313}"/>
              </a:ext>
            </a:extLst>
          </p:cNvPr>
          <p:cNvSpPr/>
          <p:nvPr/>
        </p:nvSpPr>
        <p:spPr>
          <a:xfrm>
            <a:off x="4914900" y="338565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10D537F0-B3A9-E64C-A99F-2610904C13DD}"/>
              </a:ext>
            </a:extLst>
          </p:cNvPr>
          <p:cNvSpPr/>
          <p:nvPr/>
        </p:nvSpPr>
        <p:spPr>
          <a:xfrm>
            <a:off x="9129876" y="3326192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4D17A703-2CAF-334F-B82E-DF98BE5B42B3}"/>
              </a:ext>
            </a:extLst>
          </p:cNvPr>
          <p:cNvSpPr/>
          <p:nvPr/>
        </p:nvSpPr>
        <p:spPr>
          <a:xfrm>
            <a:off x="4936248" y="218837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D134B76-2847-3D43-B017-8A87CF0251C7}"/>
              </a:ext>
            </a:extLst>
          </p:cNvPr>
          <p:cNvSpPr/>
          <p:nvPr/>
        </p:nvSpPr>
        <p:spPr>
          <a:xfrm>
            <a:off x="4844611" y="453337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38E6BA0E-CF16-D344-AE8B-ACEA2F01B0C9}"/>
              </a:ext>
            </a:extLst>
          </p:cNvPr>
          <p:cNvSpPr/>
          <p:nvPr/>
        </p:nvSpPr>
        <p:spPr>
          <a:xfrm>
            <a:off x="5088648" y="568993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C86CFD1-4F62-6E42-9C8B-6FF923BD95B9}"/>
              </a:ext>
            </a:extLst>
          </p:cNvPr>
          <p:cNvSpPr/>
          <p:nvPr/>
        </p:nvSpPr>
        <p:spPr>
          <a:xfrm>
            <a:off x="591166" y="682441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8385C0D1-A7E7-F640-A735-88C7269A62AC}"/>
              </a:ext>
            </a:extLst>
          </p:cNvPr>
          <p:cNvSpPr/>
          <p:nvPr/>
        </p:nvSpPr>
        <p:spPr>
          <a:xfrm>
            <a:off x="8858013" y="562081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31EA12A8-65CF-C54C-8FC9-DE3F970DBCE5}"/>
              </a:ext>
            </a:extLst>
          </p:cNvPr>
          <p:cNvSpPr/>
          <p:nvPr/>
        </p:nvSpPr>
        <p:spPr>
          <a:xfrm>
            <a:off x="9129876" y="448741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/>
              <p:nvPr/>
            </p:nvSpPr>
            <p:spPr>
              <a:xfrm>
                <a:off x="786405" y="7643029"/>
                <a:ext cx="644471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b="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=0.2</m:t>
                    </m:r>
                  </m:oMath>
                </a14:m>
                <a:r>
                  <a:rPr lang="en-AU" sz="1800" dirty="0"/>
                  <a:t> : Good results, small spikes, some sign changes</a:t>
                </a:r>
              </a:p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i="0" smtClean="0">
                        <a:latin typeface="Cambria Math" panose="02040503050406030204" pitchFamily="18" charset="0"/>
                      </a:rPr>
                      <m:t>=0.4 </m:t>
                    </m:r>
                  </m:oMath>
                </a14:m>
                <a:r>
                  <a:rPr lang="en-AU" sz="1800" dirty="0"/>
                  <a:t>: signals are recognizable, bigger spikes</a:t>
                </a:r>
              </a:p>
            </p:txBody>
          </p:sp>
        </mc:Choice>
        <mc:Fallback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405" y="7643029"/>
                <a:ext cx="6444713" cy="646331"/>
              </a:xfrm>
              <a:prstGeom prst="rect">
                <a:avLst/>
              </a:prstGeom>
              <a:blipFill>
                <a:blip r:embed="rId9"/>
                <a:stretch>
                  <a:fillRect l="-393" t="-3846" b="-1346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Grafik 35">
            <a:extLst>
              <a:ext uri="{FF2B5EF4-FFF2-40B4-BE49-F238E27FC236}">
                <a16:creationId xmlns:a16="http://schemas.microsoft.com/office/drawing/2014/main" id="{B3C3D393-4675-9544-A123-0CFD6CB9EE7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68011" y="2316958"/>
            <a:ext cx="3058702" cy="4502248"/>
          </a:xfrm>
          <a:prstGeom prst="rect">
            <a:avLst/>
          </a:prstGeom>
        </p:spPr>
      </p:pic>
      <p:sp>
        <p:nvSpPr>
          <p:cNvPr id="37" name="Rechteck 36">
            <a:extLst>
              <a:ext uri="{FF2B5EF4-FFF2-40B4-BE49-F238E27FC236}">
                <a16:creationId xmlns:a16="http://schemas.microsoft.com/office/drawing/2014/main" id="{D9B6356B-A23B-794E-981E-FB5A21DCD5B0}"/>
              </a:ext>
            </a:extLst>
          </p:cNvPr>
          <p:cNvSpPr/>
          <p:nvPr/>
        </p:nvSpPr>
        <p:spPr>
          <a:xfrm>
            <a:off x="9144000" y="3210040"/>
            <a:ext cx="3110076" cy="284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B49CB20A-40C6-4E4B-9167-75B5586B8A27}"/>
              </a:ext>
            </a:extLst>
          </p:cNvPr>
          <p:cNvSpPr/>
          <p:nvPr/>
        </p:nvSpPr>
        <p:spPr>
          <a:xfrm>
            <a:off x="9168011" y="4405358"/>
            <a:ext cx="3110076" cy="284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EEDE1584-E900-AB4C-B807-136142373911}"/>
              </a:ext>
            </a:extLst>
          </p:cNvPr>
          <p:cNvSpPr/>
          <p:nvPr/>
        </p:nvSpPr>
        <p:spPr>
          <a:xfrm>
            <a:off x="9003423" y="5600676"/>
            <a:ext cx="3298675" cy="3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9873900"/>
      </p:ext>
    </p:extLst>
  </p:cSld>
  <p:clrMapOvr>
    <a:masterClrMapping/>
  </p:clrMapOvr>
</p:sld>
</file>

<file path=ppt/theme/theme1.xml><?xml version="1.0" encoding="utf-8"?>
<a:theme xmlns:a="http://schemas.openxmlformats.org/drawingml/2006/main" name="Präsentation - EMK">
  <a:themeElements>
    <a:clrScheme name="TUD a">
      <a:dk1>
        <a:srgbClr val="000000"/>
      </a:dk1>
      <a:lt1>
        <a:srgbClr val="FFFFFF"/>
      </a:lt1>
      <a:dk2>
        <a:srgbClr val="004E8A"/>
      </a:dk2>
      <a:lt2>
        <a:srgbClr val="E6001A"/>
      </a:lt2>
      <a:accent1>
        <a:srgbClr val="243572"/>
      </a:accent1>
      <a:accent2>
        <a:srgbClr val="009D81"/>
      </a:accent2>
      <a:accent3>
        <a:srgbClr val="7FAB16"/>
      </a:accent3>
      <a:accent4>
        <a:srgbClr val="FDCA00"/>
      </a:accent4>
      <a:accent5>
        <a:srgbClr val="EC6500"/>
      </a:accent5>
      <a:accent6>
        <a:srgbClr val="B90F22"/>
      </a:accent6>
      <a:hlink>
        <a:srgbClr val="0000FF"/>
      </a:hlink>
      <a:folHlink>
        <a:srgbClr val="800080"/>
      </a:folHlink>
    </a:clrScheme>
    <a:fontScheme name="Benutzerdefiniert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Vorlage - EMK.pptx" id="{4D76869D-944C-4F0F-8EFD-42CD9503ADA4}" vid="{16630AF7-B2FA-4E27-9332-4B1A2EFFDAE9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Vorlage - EMK</Template>
  <TotalTime>0</TotalTime>
  <Words>2264</Words>
  <Application>Microsoft Macintosh PowerPoint</Application>
  <PresentationFormat>A3-Papier (297 x 420 mm)</PresentationFormat>
  <Paragraphs>462</Paragraphs>
  <Slides>28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4" baseType="lpstr">
      <vt:lpstr>Arial</vt:lpstr>
      <vt:lpstr>Calibri</vt:lpstr>
      <vt:lpstr>Cambria Math</vt:lpstr>
      <vt:lpstr>Systemschrift Normal</vt:lpstr>
      <vt:lpstr>Wingdings</vt:lpstr>
      <vt:lpstr>Präsentation - EMK</vt:lpstr>
      <vt:lpstr>PowerPoint-Präsentation</vt:lpstr>
      <vt:lpstr>Agenda</vt:lpstr>
      <vt:lpstr>Experiment Design Goal</vt:lpstr>
      <vt:lpstr>Experiment Design Metrics: MD, MSE</vt:lpstr>
      <vt:lpstr>Experiment Design General approach</vt:lpstr>
      <vt:lpstr>Experiment Design Monte Carlo Flow Chart  </vt:lpstr>
      <vt:lpstr>Experiment Design Definition of test characteristics</vt:lpstr>
      <vt:lpstr>Results Interpreting the Minimum Distance</vt:lpstr>
      <vt:lpstr>Results Interpreting the Minimum Distance</vt:lpstr>
      <vt:lpstr>Results Interpreting the Minimum Distance</vt:lpstr>
      <vt:lpstr>Experiment results Type 1  </vt:lpstr>
      <vt:lpstr>Experiment results Type 1 - 4</vt:lpstr>
      <vt:lpstr>Experiment results Type 5 - 7</vt:lpstr>
      <vt:lpstr>Towards EEG data Synthetic EEG artifact reconstruction</vt:lpstr>
      <vt:lpstr>Towards EEG data Results with synthetic EEG data</vt:lpstr>
      <vt:lpstr>Literature</vt:lpstr>
      <vt:lpstr>Towards EEG data Results with synthetic EEG data</vt:lpstr>
      <vt:lpstr>Towards EEG data Synthetic EEG artifact reconstruction</vt:lpstr>
      <vt:lpstr>Experiment Design Experiment Types</vt:lpstr>
      <vt:lpstr>Results Type 5 - 7</vt:lpstr>
      <vt:lpstr>Minimum Distance</vt:lpstr>
      <vt:lpstr>Results Type 1 - 4</vt:lpstr>
      <vt:lpstr>MSE, SNR</vt:lpstr>
      <vt:lpstr>PowerPoint-Präsentation</vt:lpstr>
      <vt:lpstr>Experiment Design Monte Carlo Flow Chart III</vt:lpstr>
      <vt:lpstr>Experiment Design Monte Carlo Flow Chart II</vt:lpstr>
      <vt:lpstr>Results Interpreting the Minimum Distance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Bahnkantenregelung</dc:title>
  <dc:creator>yt.tyde@googlemail.com</dc:creator>
  <cp:lastModifiedBy>Microsoft Office User</cp:lastModifiedBy>
  <cp:revision>1248</cp:revision>
  <cp:lastPrinted>2016-08-30T11:31:30Z</cp:lastPrinted>
  <dcterms:created xsi:type="dcterms:W3CDTF">2014-10-29T08:05:14Z</dcterms:created>
  <dcterms:modified xsi:type="dcterms:W3CDTF">2021-02-17T15:59:17Z</dcterms:modified>
</cp:coreProperties>
</file>